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75" r:id="rId2"/>
    <p:sldId id="257" r:id="rId3"/>
    <p:sldId id="271" r:id="rId4"/>
    <p:sldId id="272" r:id="rId5"/>
    <p:sldId id="258" r:id="rId6"/>
    <p:sldId id="259" r:id="rId7"/>
    <p:sldId id="260" r:id="rId8"/>
    <p:sldId id="273" r:id="rId9"/>
    <p:sldId id="274" r:id="rId10"/>
    <p:sldId id="261" r:id="rId11"/>
    <p:sldId id="262" r:id="rId12"/>
    <p:sldId id="263" r:id="rId13"/>
    <p:sldId id="264"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D56D74-5695-40FC-AA3C-C9D0A62C1CC1}" type="datetimeFigureOut">
              <a:rPr lang="en-US" smtClean="0"/>
              <a:t>3/27/2019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9A5DB-1B28-495C-9413-B3603DF00993}" type="slidenum">
              <a:rPr lang="en-US" smtClean="0"/>
              <a:t>‹#›</a:t>
            </a:fld>
            <a:endParaRPr lang="en-US"/>
          </a:p>
        </p:txBody>
      </p:sp>
    </p:spTree>
    <p:extLst>
      <p:ext uri="{BB962C8B-B14F-4D97-AF65-F5344CB8AC3E}">
        <p14:creationId xmlns:p14="http://schemas.microsoft.com/office/powerpoint/2010/main" val="1566793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49fdd3c3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49fdd3c3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122B6E-7B1F-4ED6-8F27-EFFB1D5F7D79}"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CE244-8E6A-4225-AAC5-640DA237133B}" type="slidenum">
              <a:rPr lang="en-US" smtClean="0"/>
              <a:t>‹#›</a:t>
            </a:fld>
            <a:endParaRPr lang="en-US"/>
          </a:p>
        </p:txBody>
      </p:sp>
    </p:spTree>
    <p:extLst>
      <p:ext uri="{BB962C8B-B14F-4D97-AF65-F5344CB8AC3E}">
        <p14:creationId xmlns:p14="http://schemas.microsoft.com/office/powerpoint/2010/main" val="2007213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122B6E-7B1F-4ED6-8F27-EFFB1D5F7D79}"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CE244-8E6A-4225-AAC5-640DA237133B}" type="slidenum">
              <a:rPr lang="en-US" smtClean="0"/>
              <a:t>‹#›</a:t>
            </a:fld>
            <a:endParaRPr lang="en-US"/>
          </a:p>
        </p:txBody>
      </p:sp>
    </p:spTree>
    <p:extLst>
      <p:ext uri="{BB962C8B-B14F-4D97-AF65-F5344CB8AC3E}">
        <p14:creationId xmlns:p14="http://schemas.microsoft.com/office/powerpoint/2010/main" val="1243821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122B6E-7B1F-4ED6-8F27-EFFB1D5F7D79}"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CE244-8E6A-4225-AAC5-640DA237133B}" type="slidenum">
              <a:rPr lang="en-US" smtClean="0"/>
              <a:t>‹#›</a:t>
            </a:fld>
            <a:endParaRPr lang="en-US"/>
          </a:p>
        </p:txBody>
      </p:sp>
    </p:spTree>
    <p:extLst>
      <p:ext uri="{BB962C8B-B14F-4D97-AF65-F5344CB8AC3E}">
        <p14:creationId xmlns:p14="http://schemas.microsoft.com/office/powerpoint/2010/main" val="1497515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97750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122B6E-7B1F-4ED6-8F27-EFFB1D5F7D79}"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CE244-8E6A-4225-AAC5-640DA237133B}" type="slidenum">
              <a:rPr lang="en-US" smtClean="0"/>
              <a:t>‹#›</a:t>
            </a:fld>
            <a:endParaRPr lang="en-US"/>
          </a:p>
        </p:txBody>
      </p:sp>
    </p:spTree>
    <p:extLst>
      <p:ext uri="{BB962C8B-B14F-4D97-AF65-F5344CB8AC3E}">
        <p14:creationId xmlns:p14="http://schemas.microsoft.com/office/powerpoint/2010/main" val="1180501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122B6E-7B1F-4ED6-8F27-EFFB1D5F7D79}"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CE244-8E6A-4225-AAC5-640DA237133B}" type="slidenum">
              <a:rPr lang="en-US" smtClean="0"/>
              <a:t>‹#›</a:t>
            </a:fld>
            <a:endParaRPr lang="en-US"/>
          </a:p>
        </p:txBody>
      </p:sp>
    </p:spTree>
    <p:extLst>
      <p:ext uri="{BB962C8B-B14F-4D97-AF65-F5344CB8AC3E}">
        <p14:creationId xmlns:p14="http://schemas.microsoft.com/office/powerpoint/2010/main" val="3108913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122B6E-7B1F-4ED6-8F27-EFFB1D5F7D79}"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9CE244-8E6A-4225-AAC5-640DA237133B}" type="slidenum">
              <a:rPr lang="en-US" smtClean="0"/>
              <a:t>‹#›</a:t>
            </a:fld>
            <a:endParaRPr lang="en-US"/>
          </a:p>
        </p:txBody>
      </p:sp>
    </p:spTree>
    <p:extLst>
      <p:ext uri="{BB962C8B-B14F-4D97-AF65-F5344CB8AC3E}">
        <p14:creationId xmlns:p14="http://schemas.microsoft.com/office/powerpoint/2010/main" val="3475394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122B6E-7B1F-4ED6-8F27-EFFB1D5F7D79}" type="datetimeFigureOut">
              <a:rPr lang="en-US" smtClean="0"/>
              <a:t>3/27/2019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9CE244-8E6A-4225-AAC5-640DA237133B}" type="slidenum">
              <a:rPr lang="en-US" smtClean="0"/>
              <a:t>‹#›</a:t>
            </a:fld>
            <a:endParaRPr lang="en-US"/>
          </a:p>
        </p:txBody>
      </p:sp>
    </p:spTree>
    <p:extLst>
      <p:ext uri="{BB962C8B-B14F-4D97-AF65-F5344CB8AC3E}">
        <p14:creationId xmlns:p14="http://schemas.microsoft.com/office/powerpoint/2010/main" val="217919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122B6E-7B1F-4ED6-8F27-EFFB1D5F7D79}" type="datetimeFigureOut">
              <a:rPr lang="en-US" smtClean="0"/>
              <a:t>3/27/2019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9CE244-8E6A-4225-AAC5-640DA237133B}" type="slidenum">
              <a:rPr lang="en-US" smtClean="0"/>
              <a:t>‹#›</a:t>
            </a:fld>
            <a:endParaRPr lang="en-US"/>
          </a:p>
        </p:txBody>
      </p:sp>
    </p:spTree>
    <p:extLst>
      <p:ext uri="{BB962C8B-B14F-4D97-AF65-F5344CB8AC3E}">
        <p14:creationId xmlns:p14="http://schemas.microsoft.com/office/powerpoint/2010/main" val="680483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22B6E-7B1F-4ED6-8F27-EFFB1D5F7D79}" type="datetimeFigureOut">
              <a:rPr lang="en-US" smtClean="0"/>
              <a:t>3/27/2019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9CE244-8E6A-4225-AAC5-640DA237133B}" type="slidenum">
              <a:rPr lang="en-US" smtClean="0"/>
              <a:t>‹#›</a:t>
            </a:fld>
            <a:endParaRPr lang="en-US"/>
          </a:p>
        </p:txBody>
      </p:sp>
    </p:spTree>
    <p:extLst>
      <p:ext uri="{BB962C8B-B14F-4D97-AF65-F5344CB8AC3E}">
        <p14:creationId xmlns:p14="http://schemas.microsoft.com/office/powerpoint/2010/main" val="2471644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122B6E-7B1F-4ED6-8F27-EFFB1D5F7D79}"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9CE244-8E6A-4225-AAC5-640DA237133B}" type="slidenum">
              <a:rPr lang="en-US" smtClean="0"/>
              <a:t>‹#›</a:t>
            </a:fld>
            <a:endParaRPr lang="en-US"/>
          </a:p>
        </p:txBody>
      </p:sp>
    </p:spTree>
    <p:extLst>
      <p:ext uri="{BB962C8B-B14F-4D97-AF65-F5344CB8AC3E}">
        <p14:creationId xmlns:p14="http://schemas.microsoft.com/office/powerpoint/2010/main" val="2580850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122B6E-7B1F-4ED6-8F27-EFFB1D5F7D79}"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9CE244-8E6A-4225-AAC5-640DA237133B}" type="slidenum">
              <a:rPr lang="en-US" smtClean="0"/>
              <a:t>‹#›</a:t>
            </a:fld>
            <a:endParaRPr lang="en-US"/>
          </a:p>
        </p:txBody>
      </p:sp>
    </p:spTree>
    <p:extLst>
      <p:ext uri="{BB962C8B-B14F-4D97-AF65-F5344CB8AC3E}">
        <p14:creationId xmlns:p14="http://schemas.microsoft.com/office/powerpoint/2010/main" val="74562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122B6E-7B1F-4ED6-8F27-EFFB1D5F7D79}" type="datetimeFigureOut">
              <a:rPr lang="en-US" smtClean="0"/>
              <a:t>3/27/2019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9CE244-8E6A-4225-AAC5-640DA237133B}" type="slidenum">
              <a:rPr lang="en-US" smtClean="0"/>
              <a:t>‹#›</a:t>
            </a:fld>
            <a:endParaRPr lang="en-US"/>
          </a:p>
        </p:txBody>
      </p:sp>
    </p:spTree>
    <p:extLst>
      <p:ext uri="{BB962C8B-B14F-4D97-AF65-F5344CB8AC3E}">
        <p14:creationId xmlns:p14="http://schemas.microsoft.com/office/powerpoint/2010/main" val="2929408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github.com/Teagan0207/sycamore/blob/master/WH2T.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ecxoz/vecstack#4-what-is-stacking"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towardsdatascience.com/tpot-automated-machine-learning-in-python-4c063b3e5de9" TargetMode="External"/><Relationship Id="rId4" Type="http://schemas.openxmlformats.org/officeDocument/2006/relationships/hyperlink" Target="https://catboost.ai/docs/concepts/python-reference_parameters-lis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stretch>
            <a:fillRect/>
          </a:stretch>
        </p:blipFill>
        <p:spPr>
          <a:xfrm>
            <a:off x="0" y="0"/>
            <a:ext cx="12192000" cy="6858000"/>
          </a:xfrm>
          <a:prstGeom prst="rect">
            <a:avLst/>
          </a:prstGeom>
          <a:noFill/>
          <a:ln>
            <a:noFill/>
          </a:ln>
        </p:spPr>
      </p:pic>
      <p:sp>
        <p:nvSpPr>
          <p:cNvPr id="55" name="Google Shape;55;p13"/>
          <p:cNvSpPr txBox="1">
            <a:spLocks noGrp="1"/>
          </p:cNvSpPr>
          <p:nvPr>
            <p:ph type="ctrTitle"/>
          </p:nvPr>
        </p:nvSpPr>
        <p:spPr>
          <a:xfrm>
            <a:off x="415487" y="1645200"/>
            <a:ext cx="11360800" cy="1139600"/>
          </a:xfrm>
          <a:prstGeom prst="rect">
            <a:avLst/>
          </a:prstGeom>
        </p:spPr>
        <p:txBody>
          <a:bodyPr spcFirstLastPara="1" vert="horz" wrap="square" lIns="121900" tIns="121900" rIns="121900" bIns="121900" rtlCol="0" anchor="b" anchorCtr="0">
            <a:noAutofit/>
          </a:bodyPr>
          <a:lstStyle/>
          <a:p>
            <a:pPr>
              <a:spcBef>
                <a:spcPts val="0"/>
              </a:spcBef>
            </a:pPr>
            <a:r>
              <a:rPr lang="en-GB" sz="5333" dirty="0">
                <a:solidFill>
                  <a:srgbClr val="FFFFFF"/>
                </a:solidFill>
              </a:rPr>
              <a:t>March Data Crunch Madness</a:t>
            </a:r>
            <a:endParaRPr sz="5333" dirty="0">
              <a:solidFill>
                <a:srgbClr val="FFFFFF"/>
              </a:solidFill>
            </a:endParaRPr>
          </a:p>
        </p:txBody>
      </p:sp>
      <p:sp>
        <p:nvSpPr>
          <p:cNvPr id="56" name="Google Shape;56;p13"/>
          <p:cNvSpPr txBox="1">
            <a:spLocks noGrp="1"/>
          </p:cNvSpPr>
          <p:nvPr>
            <p:ph type="subTitle" idx="1"/>
          </p:nvPr>
        </p:nvSpPr>
        <p:spPr>
          <a:xfrm>
            <a:off x="415714" y="2934207"/>
            <a:ext cx="11360573" cy="2187787"/>
          </a:xfrm>
          <a:prstGeom prst="rect">
            <a:avLst/>
          </a:prstGeom>
        </p:spPr>
        <p:txBody>
          <a:bodyPr spcFirstLastPara="1" vert="horz" wrap="square" lIns="121900" tIns="121900" rIns="121900" bIns="121900" rtlCol="0" anchor="t" anchorCtr="0">
            <a:noAutofit/>
          </a:bodyPr>
          <a:lstStyle/>
          <a:p>
            <a:pPr>
              <a:spcBef>
                <a:spcPts val="0"/>
              </a:spcBef>
            </a:pPr>
            <a:r>
              <a:rPr lang="en-GB" sz="3200" dirty="0">
                <a:solidFill>
                  <a:srgbClr val="FFFFFF"/>
                </a:solidFill>
              </a:rPr>
              <a:t>Team WH2T</a:t>
            </a:r>
          </a:p>
          <a:p>
            <a:pPr>
              <a:spcBef>
                <a:spcPts val="0"/>
              </a:spcBef>
            </a:pPr>
            <a:endParaRPr lang="en-GB" sz="3200" dirty="0">
              <a:solidFill>
                <a:srgbClr val="FFFFFF"/>
              </a:solidFill>
            </a:endParaRPr>
          </a:p>
          <a:p>
            <a:pPr>
              <a:spcBef>
                <a:spcPts val="0"/>
              </a:spcBef>
            </a:pPr>
            <a:r>
              <a:rPr lang="en-US" dirty="0">
                <a:solidFill>
                  <a:srgbClr val="FFFFFF"/>
                </a:solidFill>
              </a:rPr>
              <a:t>Tiange Li</a:t>
            </a:r>
          </a:p>
          <a:p>
            <a:pPr>
              <a:spcBef>
                <a:spcPts val="0"/>
              </a:spcBef>
            </a:pPr>
            <a:r>
              <a:rPr lang="en-US" dirty="0" err="1">
                <a:solidFill>
                  <a:srgbClr val="FFFFFF"/>
                </a:solidFill>
              </a:rPr>
              <a:t>Tianlang</a:t>
            </a:r>
            <a:r>
              <a:rPr lang="en-US" dirty="0">
                <a:solidFill>
                  <a:srgbClr val="FFFFFF"/>
                </a:solidFill>
              </a:rPr>
              <a:t> Yang</a:t>
            </a:r>
          </a:p>
          <a:p>
            <a:pPr>
              <a:spcBef>
                <a:spcPts val="0"/>
              </a:spcBef>
            </a:pPr>
            <a:r>
              <a:rPr lang="en-US" dirty="0" err="1">
                <a:solidFill>
                  <a:srgbClr val="FFFFFF"/>
                </a:solidFill>
              </a:rPr>
              <a:t>Weihang</a:t>
            </a:r>
            <a:r>
              <a:rPr lang="en-US" dirty="0">
                <a:solidFill>
                  <a:srgbClr val="FFFFFF"/>
                </a:solidFill>
              </a:rPr>
              <a:t> Ouyang</a:t>
            </a:r>
          </a:p>
          <a:p>
            <a:pPr>
              <a:spcBef>
                <a:spcPts val="0"/>
              </a:spcBef>
            </a:pPr>
            <a:r>
              <a:rPr lang="en-US" dirty="0" err="1">
                <a:solidFill>
                  <a:srgbClr val="FFFFFF"/>
                </a:solidFill>
              </a:rPr>
              <a:t>Haojun</a:t>
            </a:r>
            <a:r>
              <a:rPr lang="en-US" dirty="0">
                <a:solidFill>
                  <a:srgbClr val="FFFFFF"/>
                </a:solidFill>
              </a:rPr>
              <a:t> Li</a:t>
            </a:r>
            <a:endParaRPr lang="en-US" sz="2933" dirty="0">
              <a:solidFill>
                <a:srgbClr val="FFFFFF"/>
              </a:solidFill>
            </a:endParaRPr>
          </a:p>
          <a:p>
            <a:pPr>
              <a:spcBef>
                <a:spcPts val="0"/>
              </a:spcBef>
            </a:pPr>
            <a:endParaRPr dirty="0">
              <a:solidFill>
                <a:srgbClr val="FFFFFF"/>
              </a:solidFill>
            </a:endParaRPr>
          </a:p>
          <a:p>
            <a:pPr>
              <a:spcBef>
                <a:spcPts val="0"/>
              </a:spcBef>
            </a:pPr>
            <a:endParaRPr dirty="0">
              <a:solidFill>
                <a:srgbClr val="FFFFFF"/>
              </a:solidFill>
            </a:endParaRPr>
          </a:p>
        </p:txBody>
      </p:sp>
      <p:pic>
        <p:nvPicPr>
          <p:cNvPr id="57" name="Google Shape;57;p13"/>
          <p:cNvPicPr preferRelativeResize="0"/>
          <p:nvPr/>
        </p:nvPicPr>
        <p:blipFill>
          <a:blip r:embed="rId4"/>
          <a:stretch>
            <a:fillRect/>
          </a:stretch>
        </p:blipFill>
        <p:spPr>
          <a:xfrm>
            <a:off x="7595101" y="0"/>
            <a:ext cx="4596900" cy="1969000"/>
          </a:xfrm>
          <a:prstGeom prst="rect">
            <a:avLst/>
          </a:prstGeom>
          <a:noFill/>
          <a:ln>
            <a:noFill/>
          </a:ln>
        </p:spPr>
      </p:pic>
      <p:pic>
        <p:nvPicPr>
          <p:cNvPr id="58" name="Google Shape;58;p13"/>
          <p:cNvPicPr preferRelativeResize="0"/>
          <p:nvPr/>
        </p:nvPicPr>
        <p:blipFill>
          <a:blip r:embed="rId5"/>
          <a:stretch>
            <a:fillRect/>
          </a:stretch>
        </p:blipFill>
        <p:spPr>
          <a:xfrm>
            <a:off x="6944296" y="5718267"/>
            <a:ext cx="5247701" cy="1139733"/>
          </a:xfrm>
          <a:prstGeom prst="rect">
            <a:avLst/>
          </a:prstGeom>
          <a:noFill/>
          <a:ln>
            <a:noFill/>
          </a:ln>
        </p:spPr>
      </p:pic>
      <p:sp>
        <p:nvSpPr>
          <p:cNvPr id="2" name="矩形 0"/>
          <p:cNvSpPr/>
          <p:nvPr/>
        </p:nvSpPr>
        <p:spPr>
          <a:xfrm>
            <a:off x="0" y="5409353"/>
            <a:ext cx="6031653" cy="1310640"/>
          </a:xfrm>
          <a:prstGeom prst="rect">
            <a:avLst/>
          </a:prstGeom>
          <a:solidFill>
            <a:schemeClr val="bg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59" name="Google Shape;59;p13"/>
          <p:cNvPicPr preferRelativeResize="0"/>
          <p:nvPr/>
        </p:nvPicPr>
        <p:blipFill>
          <a:blip r:embed="rId6"/>
          <a:stretch>
            <a:fillRect/>
          </a:stretch>
        </p:blipFill>
        <p:spPr>
          <a:xfrm>
            <a:off x="0" y="5494834"/>
            <a:ext cx="5505168" cy="11397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14D11-6967-410E-BE0B-71587FD9FAF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Multiple models stacking prediction</a:t>
            </a:r>
          </a:p>
        </p:txBody>
      </p:sp>
      <p:pic>
        <p:nvPicPr>
          <p:cNvPr id="2050" name="Picture 2" descr="âstacking machine learningâçå¾çæç´¢ç»æ">
            <a:extLst>
              <a:ext uri="{FF2B5EF4-FFF2-40B4-BE49-F238E27FC236}">
                <a16:creationId xmlns:a16="http://schemas.microsoft.com/office/drawing/2014/main" id="{739D5DA5-441E-42CB-B18E-7C95120456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78" b="12459"/>
          <a:stretch/>
        </p:blipFill>
        <p:spPr bwMode="auto">
          <a:xfrm>
            <a:off x="2145407" y="123303"/>
            <a:ext cx="4559081" cy="17726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BA009CE-F3A4-4160-B13A-858845A128B4}"/>
              </a:ext>
            </a:extLst>
          </p:cNvPr>
          <p:cNvPicPr>
            <a:picLocks noChangeAspect="1"/>
          </p:cNvPicPr>
          <p:nvPr/>
        </p:nvPicPr>
        <p:blipFill>
          <a:blip r:embed="rId3"/>
          <a:stretch>
            <a:fillRect/>
          </a:stretch>
        </p:blipFill>
        <p:spPr>
          <a:xfrm>
            <a:off x="3988353" y="2172744"/>
            <a:ext cx="6228851" cy="2283912"/>
          </a:xfrm>
          <a:prstGeom prst="rect">
            <a:avLst/>
          </a:prstGeom>
        </p:spPr>
      </p:pic>
      <p:sp>
        <p:nvSpPr>
          <p:cNvPr id="8" name="Rectangle 7">
            <a:extLst>
              <a:ext uri="{FF2B5EF4-FFF2-40B4-BE49-F238E27FC236}">
                <a16:creationId xmlns:a16="http://schemas.microsoft.com/office/drawing/2014/main" id="{08B5E148-5F6A-4335-B484-F14C6079FCE4}"/>
              </a:ext>
            </a:extLst>
          </p:cNvPr>
          <p:cNvSpPr/>
          <p:nvPr/>
        </p:nvSpPr>
        <p:spPr>
          <a:xfrm>
            <a:off x="2933700" y="4733404"/>
            <a:ext cx="7981950" cy="1754326"/>
          </a:xfrm>
          <a:prstGeom prst="rect">
            <a:avLst/>
          </a:prstGeom>
        </p:spPr>
        <p:txBody>
          <a:bodyPr wrap="square">
            <a:spAutoFit/>
          </a:bodyPr>
          <a:lstStyle/>
          <a:p>
            <a:pPr marL="114300" lvl="0">
              <a:buClr>
                <a:srgbClr val="000000"/>
              </a:buClr>
              <a:buSzPts val="1800"/>
            </a:pPr>
            <a:r>
              <a:rPr lang="en-US" dirty="0">
                <a:solidFill>
                  <a:srgbClr val="000000"/>
                </a:solidFill>
              </a:rPr>
              <a:t>Interesting Findings:</a:t>
            </a:r>
          </a:p>
          <a:p>
            <a:pPr marL="114300" lvl="0">
              <a:buClr>
                <a:srgbClr val="000000"/>
              </a:buClr>
              <a:buSzPts val="1800"/>
            </a:pPr>
            <a:endParaRPr lang="en-US" dirty="0">
              <a:solidFill>
                <a:srgbClr val="000000"/>
              </a:solidFill>
            </a:endParaRPr>
          </a:p>
          <a:p>
            <a:pPr marL="400050" lvl="0" indent="-285750">
              <a:buClr>
                <a:srgbClr val="000000"/>
              </a:buClr>
              <a:buSzPts val="1800"/>
              <a:buFont typeface="Wingdings" panose="05000000000000000000" pitchFamily="2" charset="2"/>
              <a:buChar char="§"/>
            </a:pPr>
            <a:r>
              <a:rPr lang="en-US" dirty="0">
                <a:solidFill>
                  <a:srgbClr val="000000"/>
                </a:solidFill>
              </a:rPr>
              <a:t>An considerable improvement from baseline to single model and from single model to stacking. </a:t>
            </a:r>
          </a:p>
          <a:p>
            <a:pPr marL="400050" lvl="0" indent="-285750">
              <a:buClr>
                <a:srgbClr val="000000"/>
              </a:buClr>
              <a:buSzPts val="1800"/>
              <a:buFont typeface="Wingdings" panose="05000000000000000000" pitchFamily="2" charset="2"/>
              <a:buChar char="§"/>
            </a:pPr>
            <a:r>
              <a:rPr lang="en-US" dirty="0">
                <a:solidFill>
                  <a:srgbClr val="000000"/>
                </a:solidFill>
              </a:rPr>
              <a:t>The automated machine learning TPOT tool, using genetic algorithm, achieves best single model result.</a:t>
            </a:r>
          </a:p>
        </p:txBody>
      </p:sp>
    </p:spTree>
    <p:extLst>
      <p:ext uri="{BB962C8B-B14F-4D97-AF65-F5344CB8AC3E}">
        <p14:creationId xmlns:p14="http://schemas.microsoft.com/office/powerpoint/2010/main" val="205637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314D11-6967-410E-BE0B-71587FD9FAF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Game analysis</a:t>
            </a:r>
          </a:p>
        </p:txBody>
      </p:sp>
      <p:sp>
        <p:nvSpPr>
          <p:cNvPr id="10" name="Content Placeholder 9">
            <a:extLst>
              <a:ext uri="{FF2B5EF4-FFF2-40B4-BE49-F238E27FC236}">
                <a16:creationId xmlns:a16="http://schemas.microsoft.com/office/drawing/2014/main" id="{9BF89B13-9920-4776-BE3F-5CF71795FB71}"/>
              </a:ext>
            </a:extLst>
          </p:cNvPr>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en-US" sz="2000" kern="1200" dirty="0">
                <a:solidFill>
                  <a:srgbClr val="FF3300"/>
                </a:solidFill>
                <a:latin typeface="+mn-lt"/>
                <a:ea typeface="+mn-ea"/>
                <a:cs typeface="+mn-cs"/>
              </a:rPr>
              <a:t>0.5 is set as base value to prevent prior assumptions</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3">
            <a:extLst>
              <a:ext uri="{FF2B5EF4-FFF2-40B4-BE49-F238E27FC236}">
                <a16:creationId xmlns:a16="http://schemas.microsoft.com/office/drawing/2014/main" id="{E99A77FA-85B4-43E2-9096-AEF34465409A}"/>
              </a:ext>
            </a:extLst>
          </p:cNvPr>
          <p:cNvPicPr>
            <a:picLocks noChangeAspect="1"/>
          </p:cNvPicPr>
          <p:nvPr/>
        </p:nvPicPr>
        <p:blipFill rotWithShape="1">
          <a:blip r:embed="rId2"/>
          <a:srcRect t="9558"/>
          <a:stretch/>
        </p:blipFill>
        <p:spPr>
          <a:xfrm>
            <a:off x="347589" y="2074252"/>
            <a:ext cx="11496821" cy="1585688"/>
          </a:xfrm>
          <a:prstGeom prst="rect">
            <a:avLst/>
          </a:prstGeom>
        </p:spPr>
      </p:pic>
      <p:sp>
        <p:nvSpPr>
          <p:cNvPr id="6" name="TextBox 5">
            <a:extLst>
              <a:ext uri="{FF2B5EF4-FFF2-40B4-BE49-F238E27FC236}">
                <a16:creationId xmlns:a16="http://schemas.microsoft.com/office/drawing/2014/main" id="{58C26965-4B1E-4ECD-A4DD-1726860942D7}"/>
              </a:ext>
            </a:extLst>
          </p:cNvPr>
          <p:cNvSpPr txBox="1"/>
          <p:nvPr/>
        </p:nvSpPr>
        <p:spPr>
          <a:xfrm>
            <a:off x="526073" y="3433864"/>
            <a:ext cx="10546672" cy="923330"/>
          </a:xfrm>
          <a:prstGeom prst="rect">
            <a:avLst/>
          </a:prstGeom>
          <a:noFill/>
        </p:spPr>
        <p:txBody>
          <a:bodyPr wrap="square" rtlCol="0">
            <a:spAutoFit/>
          </a:bodyPr>
          <a:lstStyle/>
          <a:p>
            <a:r>
              <a:rPr lang="en-US" dirty="0"/>
              <a:t>In this single game prediction, there are many features tend to increase the output value, most typically, final team rank and team winning history (for Duke). However, the estimation of winning probability is not so positive and our chief magical feature </a:t>
            </a:r>
            <a:r>
              <a:rPr lang="en-US" dirty="0" err="1"/>
              <a:t>gp_exp</a:t>
            </a:r>
            <a:r>
              <a:rPr lang="en-US" dirty="0"/>
              <a:t> prevent it from keep increasing.  (correct prediction)</a:t>
            </a:r>
          </a:p>
        </p:txBody>
      </p:sp>
      <p:pic>
        <p:nvPicPr>
          <p:cNvPr id="7" name="Picture 6">
            <a:extLst>
              <a:ext uri="{FF2B5EF4-FFF2-40B4-BE49-F238E27FC236}">
                <a16:creationId xmlns:a16="http://schemas.microsoft.com/office/drawing/2014/main" id="{7CD0EBD1-9F15-4849-8265-1CDC4F03A77D}"/>
              </a:ext>
            </a:extLst>
          </p:cNvPr>
          <p:cNvPicPr>
            <a:picLocks noChangeAspect="1"/>
          </p:cNvPicPr>
          <p:nvPr/>
        </p:nvPicPr>
        <p:blipFill>
          <a:blip r:embed="rId3"/>
          <a:stretch>
            <a:fillRect/>
          </a:stretch>
        </p:blipFill>
        <p:spPr>
          <a:xfrm>
            <a:off x="723391" y="4357194"/>
            <a:ext cx="11396063" cy="1246122"/>
          </a:xfrm>
          <a:prstGeom prst="rect">
            <a:avLst/>
          </a:prstGeom>
        </p:spPr>
      </p:pic>
      <p:sp>
        <p:nvSpPr>
          <p:cNvPr id="12" name="TextBox 11">
            <a:extLst>
              <a:ext uri="{FF2B5EF4-FFF2-40B4-BE49-F238E27FC236}">
                <a16:creationId xmlns:a16="http://schemas.microsoft.com/office/drawing/2014/main" id="{67AAD85D-9DDF-4E33-8A72-71DD8DDA1FD8}"/>
              </a:ext>
            </a:extLst>
          </p:cNvPr>
          <p:cNvSpPr txBox="1"/>
          <p:nvPr/>
        </p:nvSpPr>
        <p:spPr>
          <a:xfrm>
            <a:off x="798990" y="5603316"/>
            <a:ext cx="10244831" cy="1200329"/>
          </a:xfrm>
          <a:prstGeom prst="rect">
            <a:avLst/>
          </a:prstGeom>
          <a:noFill/>
        </p:spPr>
        <p:txBody>
          <a:bodyPr wrap="square" rtlCol="0">
            <a:spAutoFit/>
          </a:bodyPr>
          <a:lstStyle/>
          <a:p>
            <a:r>
              <a:rPr lang="en-US" dirty="0"/>
              <a:t>However, sometimes the generated feature might overwhelm other predictors when combined with other major feature. In this case, seed, estimation of winning and </a:t>
            </a:r>
            <a:r>
              <a:rPr lang="en-US" dirty="0" err="1"/>
              <a:t>gp_score</a:t>
            </a:r>
            <a:r>
              <a:rPr lang="en-US" dirty="0"/>
              <a:t> all tends to increase the output value.</a:t>
            </a:r>
            <a:r>
              <a:rPr lang="zh-CN" altLang="en-US" dirty="0"/>
              <a:t> </a:t>
            </a:r>
            <a:r>
              <a:rPr lang="en-US" altLang="zh-CN" dirty="0"/>
              <a:t>However,</a:t>
            </a:r>
            <a:r>
              <a:rPr lang="zh-CN" altLang="en-US" dirty="0"/>
              <a:t> </a:t>
            </a:r>
            <a:r>
              <a:rPr lang="en-US" altLang="zh-CN" dirty="0"/>
              <a:t>chief</a:t>
            </a:r>
            <a:r>
              <a:rPr lang="zh-CN" altLang="en-US" dirty="0"/>
              <a:t> </a:t>
            </a:r>
            <a:r>
              <a:rPr lang="en-US" altLang="zh-CN" dirty="0"/>
              <a:t>magic</a:t>
            </a:r>
            <a:r>
              <a:rPr lang="zh-CN" altLang="en-US" dirty="0"/>
              <a:t> </a:t>
            </a:r>
            <a:r>
              <a:rPr lang="en-US" altLang="zh-CN" dirty="0"/>
              <a:t>feature</a:t>
            </a:r>
            <a:r>
              <a:rPr lang="zh-CN" altLang="en-US" dirty="0"/>
              <a:t> </a:t>
            </a:r>
            <a:r>
              <a:rPr lang="en-US" altLang="zh-CN" dirty="0" err="1"/>
              <a:t>gp_exp</a:t>
            </a:r>
            <a:r>
              <a:rPr lang="zh-CN" altLang="en-US" dirty="0"/>
              <a:t> </a:t>
            </a:r>
            <a:r>
              <a:rPr lang="en-US" altLang="zh-CN" dirty="0"/>
              <a:t>combined with coach</a:t>
            </a:r>
            <a:r>
              <a:rPr lang="zh-CN" altLang="en-US" dirty="0"/>
              <a:t> </a:t>
            </a:r>
            <a:r>
              <a:rPr lang="en-US" altLang="zh-CN" dirty="0"/>
              <a:t>ranking</a:t>
            </a:r>
            <a:r>
              <a:rPr lang="zh-CN" altLang="en-US" dirty="0"/>
              <a:t> </a:t>
            </a:r>
            <a:r>
              <a:rPr lang="en-US" altLang="zh-CN" dirty="0"/>
              <a:t>difference</a:t>
            </a:r>
            <a:r>
              <a:rPr lang="zh-CN" altLang="en-US" dirty="0"/>
              <a:t> </a:t>
            </a:r>
            <a:r>
              <a:rPr lang="en-US" altLang="zh-CN" dirty="0"/>
              <a:t>drag it down to 0.43. (wrong prediction)</a:t>
            </a:r>
            <a:endParaRPr lang="en-US" dirty="0"/>
          </a:p>
        </p:txBody>
      </p:sp>
    </p:spTree>
    <p:extLst>
      <p:ext uri="{BB962C8B-B14F-4D97-AF65-F5344CB8AC3E}">
        <p14:creationId xmlns:p14="http://schemas.microsoft.com/office/powerpoint/2010/main" val="2941389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314D11-6967-410E-BE0B-71587FD9FAFD}"/>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SHAP value analysis</a:t>
            </a:r>
          </a:p>
        </p:txBody>
      </p:sp>
      <p:sp>
        <p:nvSpPr>
          <p:cNvPr id="8" name="TextBox 7">
            <a:extLst>
              <a:ext uri="{FF2B5EF4-FFF2-40B4-BE49-F238E27FC236}">
                <a16:creationId xmlns:a16="http://schemas.microsoft.com/office/drawing/2014/main" id="{99DA56CE-3438-4925-83BF-FA9A90B53B7C}"/>
              </a:ext>
            </a:extLst>
          </p:cNvPr>
          <p:cNvSpPr txBox="1"/>
          <p:nvPr/>
        </p:nvSpPr>
        <p:spPr>
          <a:xfrm>
            <a:off x="966950" y="3355130"/>
            <a:ext cx="3538375" cy="329332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600" dirty="0"/>
              <a:t>SHAP value interprets the impact of having a certain value for a given feature in comparison to the prediction if that feature took some baseline value.</a:t>
            </a:r>
          </a:p>
          <a:p>
            <a:pPr indent="-228600" defTabSz="914400">
              <a:lnSpc>
                <a:spcPct val="90000"/>
              </a:lnSpc>
              <a:spcAft>
                <a:spcPts val="600"/>
              </a:spcAft>
              <a:buFont typeface="Arial" panose="020B0604020202020204" pitchFamily="34" charset="0"/>
              <a:buChar char="•"/>
            </a:pPr>
            <a:r>
              <a:rPr lang="en-US" sz="1600" dirty="0"/>
              <a:t>In this case, we can see the feature impact with regard to all other features. In figure 1, samples show inner correlations, considering the trend of blue and red .</a:t>
            </a:r>
          </a:p>
          <a:p>
            <a:pPr indent="-228600" defTabSz="914400">
              <a:lnSpc>
                <a:spcPct val="90000"/>
              </a:lnSpc>
              <a:spcAft>
                <a:spcPts val="600"/>
              </a:spcAft>
              <a:buFont typeface="Arial" panose="020B0604020202020204" pitchFamily="34" charset="0"/>
              <a:buChar char="•"/>
            </a:pPr>
            <a:r>
              <a:rPr lang="en-US" sz="1600" dirty="0"/>
              <a:t>Figure 2 shows the impact of assist distance impact. We can find that this assist rate  is only informative at extreme values.</a:t>
            </a:r>
          </a:p>
          <a:p>
            <a:pPr indent="-228600" defTabSz="914400">
              <a:lnSpc>
                <a:spcPct val="90000"/>
              </a:lnSpc>
              <a:spcAft>
                <a:spcPts val="600"/>
              </a:spcAft>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6197B75D-274D-43A6-9056-C1FBF8B972B7}"/>
              </a:ext>
            </a:extLst>
          </p:cNvPr>
          <p:cNvPicPr>
            <a:picLocks noChangeAspect="1"/>
          </p:cNvPicPr>
          <p:nvPr/>
        </p:nvPicPr>
        <p:blipFill>
          <a:blip r:embed="rId2"/>
          <a:stretch>
            <a:fillRect/>
          </a:stretch>
        </p:blipFill>
        <p:spPr>
          <a:xfrm>
            <a:off x="4834888" y="305030"/>
            <a:ext cx="6903723" cy="2847784"/>
          </a:xfrm>
          <a:prstGeom prst="rect">
            <a:avLst/>
          </a:prstGeom>
        </p:spPr>
      </p:pic>
      <p:pic>
        <p:nvPicPr>
          <p:cNvPr id="10" name="Picture 9">
            <a:extLst>
              <a:ext uri="{FF2B5EF4-FFF2-40B4-BE49-F238E27FC236}">
                <a16:creationId xmlns:a16="http://schemas.microsoft.com/office/drawing/2014/main" id="{DE974673-EE6C-439A-AAE2-068D35EBD40F}"/>
              </a:ext>
            </a:extLst>
          </p:cNvPr>
          <p:cNvPicPr>
            <a:picLocks noChangeAspect="1"/>
          </p:cNvPicPr>
          <p:nvPr/>
        </p:nvPicPr>
        <p:blipFill>
          <a:blip r:embed="rId3"/>
          <a:stretch>
            <a:fillRect/>
          </a:stretch>
        </p:blipFill>
        <p:spPr>
          <a:xfrm>
            <a:off x="5118355" y="3305419"/>
            <a:ext cx="5974366" cy="2342982"/>
          </a:xfrm>
          <a:prstGeom prst="rect">
            <a:avLst/>
          </a:prstGeom>
        </p:spPr>
      </p:pic>
      <p:sp>
        <p:nvSpPr>
          <p:cNvPr id="9" name="TextBox 8">
            <a:extLst>
              <a:ext uri="{FF2B5EF4-FFF2-40B4-BE49-F238E27FC236}">
                <a16:creationId xmlns:a16="http://schemas.microsoft.com/office/drawing/2014/main" id="{EB1CB31F-03B9-412E-96EA-296ABB1E74DB}"/>
              </a:ext>
            </a:extLst>
          </p:cNvPr>
          <p:cNvSpPr txBox="1"/>
          <p:nvPr/>
        </p:nvSpPr>
        <p:spPr>
          <a:xfrm>
            <a:off x="5524500" y="2800617"/>
            <a:ext cx="6410325" cy="369332"/>
          </a:xfrm>
          <a:prstGeom prst="rect">
            <a:avLst/>
          </a:prstGeom>
          <a:noFill/>
        </p:spPr>
        <p:txBody>
          <a:bodyPr wrap="square" rtlCol="0">
            <a:spAutoFit/>
          </a:bodyPr>
          <a:lstStyle/>
          <a:p>
            <a:r>
              <a:rPr lang="en-US" dirty="0"/>
              <a:t>Figure 1: All features impacts to output sample order by similarity</a:t>
            </a:r>
          </a:p>
        </p:txBody>
      </p:sp>
      <p:sp>
        <p:nvSpPr>
          <p:cNvPr id="11" name="TextBox 10">
            <a:extLst>
              <a:ext uri="{FF2B5EF4-FFF2-40B4-BE49-F238E27FC236}">
                <a16:creationId xmlns:a16="http://schemas.microsoft.com/office/drawing/2014/main" id="{594DE783-AE0A-46FC-9AC6-1187DF3A9339}"/>
              </a:ext>
            </a:extLst>
          </p:cNvPr>
          <p:cNvSpPr txBox="1"/>
          <p:nvPr/>
        </p:nvSpPr>
        <p:spPr>
          <a:xfrm>
            <a:off x="5643400" y="5414539"/>
            <a:ext cx="5581650" cy="369332"/>
          </a:xfrm>
          <a:prstGeom prst="rect">
            <a:avLst/>
          </a:prstGeom>
          <a:noFill/>
        </p:spPr>
        <p:txBody>
          <a:bodyPr wrap="square" rtlCol="0">
            <a:spAutoFit/>
          </a:bodyPr>
          <a:lstStyle/>
          <a:p>
            <a:r>
              <a:rPr lang="en-US" dirty="0"/>
              <a:t>Figure 2: assist rate distance impacts to output value</a:t>
            </a:r>
          </a:p>
        </p:txBody>
      </p:sp>
      <p:sp>
        <p:nvSpPr>
          <p:cNvPr id="12" name="TextBox 11">
            <a:extLst>
              <a:ext uri="{FF2B5EF4-FFF2-40B4-BE49-F238E27FC236}">
                <a16:creationId xmlns:a16="http://schemas.microsoft.com/office/drawing/2014/main" id="{54C428A2-D0C1-46FB-B3D3-C6D82D6D5B1A}"/>
              </a:ext>
            </a:extLst>
          </p:cNvPr>
          <p:cNvSpPr txBox="1"/>
          <p:nvPr/>
        </p:nvSpPr>
        <p:spPr>
          <a:xfrm>
            <a:off x="5524499" y="5949145"/>
            <a:ext cx="6410325" cy="584775"/>
          </a:xfrm>
          <a:prstGeom prst="rect">
            <a:avLst/>
          </a:prstGeom>
          <a:noFill/>
        </p:spPr>
        <p:txBody>
          <a:bodyPr wrap="square" rtlCol="0">
            <a:spAutoFit/>
          </a:bodyPr>
          <a:lstStyle/>
          <a:p>
            <a:r>
              <a:rPr lang="en-US" sz="1600" dirty="0"/>
              <a:t>For complete interactive dashboard with JavaScript please visit </a:t>
            </a:r>
            <a:r>
              <a:rPr lang="en-US" sz="1600" dirty="0" err="1"/>
              <a:t>github</a:t>
            </a:r>
            <a:r>
              <a:rPr lang="en-US" sz="1600" dirty="0"/>
              <a:t>:</a:t>
            </a:r>
          </a:p>
          <a:p>
            <a:r>
              <a:rPr lang="en-US" sz="1600" dirty="0">
                <a:hlinkClick r:id="rId4"/>
              </a:rPr>
              <a:t>https://github.com/Teagan0207/sycamore/blob/master/WH2T.html</a:t>
            </a:r>
            <a:endParaRPr lang="en-US" sz="1600" dirty="0"/>
          </a:p>
        </p:txBody>
      </p:sp>
    </p:spTree>
    <p:extLst>
      <p:ext uri="{BB962C8B-B14F-4D97-AF65-F5344CB8AC3E}">
        <p14:creationId xmlns:p14="http://schemas.microsoft.com/office/powerpoint/2010/main" val="1789415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9">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314D11-6967-410E-BE0B-71587FD9FAFD}"/>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dirty="0">
                <a:solidFill>
                  <a:srgbClr val="FFFFFF"/>
                </a:solidFill>
                <a:latin typeface="+mj-lt"/>
                <a:ea typeface="+mj-ea"/>
                <a:cs typeface="+mj-cs"/>
              </a:rPr>
              <a:t>Conclusion</a:t>
            </a:r>
          </a:p>
        </p:txBody>
      </p:sp>
      <p:sp>
        <p:nvSpPr>
          <p:cNvPr id="3" name="Content Placeholder 2">
            <a:extLst>
              <a:ext uri="{FF2B5EF4-FFF2-40B4-BE49-F238E27FC236}">
                <a16:creationId xmlns:a16="http://schemas.microsoft.com/office/drawing/2014/main" id="{B8FA4184-DC09-47F7-9234-2D69E24D5DC7}"/>
              </a:ext>
            </a:extLst>
          </p:cNvPr>
          <p:cNvSpPr>
            <a:spLocks noGrp="1"/>
          </p:cNvSpPr>
          <p:nvPr>
            <p:ph idx="1"/>
          </p:nvPr>
        </p:nvSpPr>
        <p:spPr>
          <a:xfrm>
            <a:off x="5198993" y="1412489"/>
            <a:ext cx="2926080" cy="4363844"/>
          </a:xfrm>
        </p:spPr>
        <p:txBody>
          <a:bodyPr vert="horz" lIns="91440" tIns="45720" rIns="91440" bIns="45720" rtlCol="0">
            <a:normAutofit/>
          </a:bodyPr>
          <a:lstStyle/>
          <a:p>
            <a:r>
              <a:rPr lang="en-US" dirty="0"/>
              <a:t>For games:</a:t>
            </a:r>
          </a:p>
          <a:p>
            <a:r>
              <a:rPr lang="en-US" sz="2000" dirty="0"/>
              <a:t>The most important features are defensive and offensive efficiency</a:t>
            </a:r>
          </a:p>
          <a:p>
            <a:r>
              <a:rPr lang="en-US" sz="2000" dirty="0"/>
              <a:t>A better coach is better than a better seed ranking.</a:t>
            </a:r>
          </a:p>
          <a:p>
            <a:r>
              <a:rPr lang="en-US" sz="2000" dirty="0"/>
              <a:t>A team’s level is better represented by its average opponents level.</a:t>
            </a:r>
          </a:p>
          <a:p>
            <a:pPr marL="0" indent="0">
              <a:buNone/>
            </a:pPr>
            <a:endParaRPr lang="en-US" sz="2000" dirty="0"/>
          </a:p>
          <a:p>
            <a:endParaRPr lang="en-US" sz="2000" dirty="0"/>
          </a:p>
        </p:txBody>
      </p:sp>
      <p:sp>
        <p:nvSpPr>
          <p:cNvPr id="4" name="TextBox 3">
            <a:extLst>
              <a:ext uri="{FF2B5EF4-FFF2-40B4-BE49-F238E27FC236}">
                <a16:creationId xmlns:a16="http://schemas.microsoft.com/office/drawing/2014/main" id="{6B5FC24D-179C-4DED-8B53-EEECF643EE14}"/>
              </a:ext>
            </a:extLst>
          </p:cNvPr>
          <p:cNvSpPr txBox="1"/>
          <p:nvPr/>
        </p:nvSpPr>
        <p:spPr>
          <a:xfrm>
            <a:off x="8451604" y="1412489"/>
            <a:ext cx="2926080" cy="4363844"/>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800" dirty="0"/>
              <a:t>For researchers:</a:t>
            </a:r>
          </a:p>
          <a:p>
            <a:pPr indent="-228600" defTabSz="914400">
              <a:lnSpc>
                <a:spcPct val="90000"/>
              </a:lnSpc>
              <a:spcAft>
                <a:spcPts val="600"/>
              </a:spcAft>
              <a:buFont typeface="Arial" panose="020B0604020202020204" pitchFamily="34" charset="0"/>
              <a:buChar char="•"/>
            </a:pPr>
            <a:r>
              <a:rPr lang="en-US" sz="2000" dirty="0"/>
              <a:t>Genetic algorithm is worthy of exploring further. Since both the best model and magic features come from it.</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dirty="0"/>
              <a:t>Boruta method seems to be a better method than others in our case, namely dimension reduction  and feature selection methods from “</a:t>
            </a:r>
            <a:r>
              <a:rPr lang="en-US" sz="2000" dirty="0" err="1"/>
              <a:t>sklearn</a:t>
            </a:r>
            <a:r>
              <a:rPr lang="en-US" sz="2000" dirty="0"/>
              <a:t>”.</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p:txBody>
      </p:sp>
      <p:sp>
        <p:nvSpPr>
          <p:cNvPr id="5" name="TextBox 4">
            <a:extLst>
              <a:ext uri="{FF2B5EF4-FFF2-40B4-BE49-F238E27FC236}">
                <a16:creationId xmlns:a16="http://schemas.microsoft.com/office/drawing/2014/main" id="{95DA23CD-46C8-4080-B950-72E6B784A09F}"/>
              </a:ext>
            </a:extLst>
          </p:cNvPr>
          <p:cNvSpPr txBox="1"/>
          <p:nvPr/>
        </p:nvSpPr>
        <p:spPr>
          <a:xfrm>
            <a:off x="533400" y="2200275"/>
            <a:ext cx="3219450" cy="923330"/>
          </a:xfrm>
          <a:prstGeom prst="rect">
            <a:avLst/>
          </a:prstGeom>
          <a:noFill/>
        </p:spPr>
        <p:txBody>
          <a:bodyPr wrap="square" rtlCol="0">
            <a:spAutoFit/>
          </a:bodyPr>
          <a:lstStyle/>
          <a:p>
            <a:r>
              <a:rPr lang="en-US" dirty="0">
                <a:solidFill>
                  <a:schemeClr val="bg1">
                    <a:lumMod val="95000"/>
                  </a:schemeClr>
                </a:solidFill>
              </a:rPr>
              <a:t>Based on our final model of</a:t>
            </a:r>
          </a:p>
          <a:p>
            <a:pPr marL="285750" indent="-285750">
              <a:buFont typeface="Wingdings" panose="05000000000000000000" pitchFamily="2" charset="2"/>
              <a:buChar char="Ø"/>
            </a:pPr>
            <a:r>
              <a:rPr lang="en-US" dirty="0">
                <a:solidFill>
                  <a:schemeClr val="bg1">
                    <a:lumMod val="95000"/>
                  </a:schemeClr>
                </a:solidFill>
              </a:rPr>
              <a:t>Around 0.4 log loss</a:t>
            </a:r>
          </a:p>
          <a:p>
            <a:pPr marL="285750" indent="-285750">
              <a:buFont typeface="Wingdings" panose="05000000000000000000" pitchFamily="2" charset="2"/>
              <a:buChar char="Ø"/>
            </a:pPr>
            <a:r>
              <a:rPr lang="en-US" dirty="0">
                <a:solidFill>
                  <a:schemeClr val="bg1">
                    <a:lumMod val="95000"/>
                  </a:schemeClr>
                </a:solidFill>
              </a:rPr>
              <a:t>Around 80% accuracy</a:t>
            </a:r>
          </a:p>
        </p:txBody>
      </p:sp>
    </p:spTree>
    <p:extLst>
      <p:ext uri="{BB962C8B-B14F-4D97-AF65-F5344CB8AC3E}">
        <p14:creationId xmlns:p14="http://schemas.microsoft.com/office/powerpoint/2010/main" val="2352345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415600" y="593367"/>
            <a:ext cx="11360800" cy="763600"/>
          </a:xfrm>
          <a:prstGeom prst="rect">
            <a:avLst/>
          </a:prstGeom>
          <a:solidFill>
            <a:schemeClr val="bg1">
              <a:lumMod val="95000"/>
            </a:schemeClr>
          </a:solidFill>
        </p:spPr>
        <p:txBody>
          <a:bodyPr spcFirstLastPara="1" vert="horz" wrap="square" lIns="121900" tIns="121900" rIns="121900" bIns="121900" rtlCol="0" anchor="t" anchorCtr="0">
            <a:noAutofit/>
          </a:bodyPr>
          <a:lstStyle/>
          <a:p>
            <a:r>
              <a:rPr lang="en-US" altLang="en-GB" dirty="0"/>
              <a:t>R</a:t>
            </a:r>
            <a:r>
              <a:rPr lang="en-GB" dirty="0" err="1"/>
              <a:t>eferences</a:t>
            </a:r>
            <a:r>
              <a:rPr lang="en-GB" dirty="0"/>
              <a:t> :</a:t>
            </a:r>
          </a:p>
        </p:txBody>
      </p:sp>
      <p:sp>
        <p:nvSpPr>
          <p:cNvPr id="130" name="Google Shape;130;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152396" indent="0">
              <a:lnSpc>
                <a:spcPct val="120000"/>
              </a:lnSpc>
              <a:buNone/>
            </a:pPr>
            <a:r>
              <a:rPr lang="en-US" sz="2400" dirty="0">
                <a:solidFill>
                  <a:srgbClr val="000000"/>
                </a:solidFill>
              </a:rPr>
              <a:t>[1] </a:t>
            </a:r>
            <a:r>
              <a:rPr lang="en-GB" sz="2400" dirty="0">
                <a:solidFill>
                  <a:schemeClr val="hlink"/>
                </a:solidFill>
                <a:hlinkClick r:id="rId3"/>
              </a:rPr>
              <a:t>https://github.com/vecxoz/vecstack#4-what-is-stacking</a:t>
            </a:r>
            <a:endParaRPr lang="en-GB" sz="2400" dirty="0">
              <a:solidFill>
                <a:schemeClr val="hlink"/>
              </a:solidFill>
            </a:endParaRPr>
          </a:p>
          <a:p>
            <a:pPr marL="152396" indent="0">
              <a:lnSpc>
                <a:spcPct val="120000"/>
              </a:lnSpc>
              <a:buNone/>
            </a:pPr>
            <a:r>
              <a:rPr lang="en-GB" sz="2400" dirty="0">
                <a:solidFill>
                  <a:srgbClr val="000000"/>
                </a:solidFill>
              </a:rPr>
              <a:t>[2] </a:t>
            </a:r>
            <a:r>
              <a:rPr lang="en-GB" sz="2400" dirty="0">
                <a:solidFill>
                  <a:srgbClr val="000000"/>
                </a:solidFill>
                <a:hlinkClick r:id="rId4"/>
              </a:rPr>
              <a:t>https://catboost.ai/docs/concepts/python-reference_parameters-list.html</a:t>
            </a:r>
            <a:endParaRPr lang="en-GB" sz="2400" dirty="0">
              <a:solidFill>
                <a:srgbClr val="000000"/>
              </a:solidFill>
            </a:endParaRPr>
          </a:p>
          <a:p>
            <a:pPr marL="152396" indent="0">
              <a:lnSpc>
                <a:spcPct val="120000"/>
              </a:lnSpc>
              <a:buNone/>
            </a:pPr>
            <a:r>
              <a:rPr lang="en-GB" sz="2400" dirty="0">
                <a:solidFill>
                  <a:srgbClr val="000000"/>
                </a:solidFill>
              </a:rPr>
              <a:t>[3] </a:t>
            </a:r>
            <a:r>
              <a:rPr lang="en-GB" sz="2400" dirty="0">
                <a:solidFill>
                  <a:srgbClr val="000000"/>
                </a:solidFill>
                <a:hlinkClick r:id="rId5"/>
              </a:rPr>
              <a:t>https://towardsdatascience.com/tpot-automated-machine-learning-in-python-4c063b3e5de9</a:t>
            </a:r>
            <a:endParaRPr lang="en-GB" sz="2400" dirty="0">
              <a:solidFill>
                <a:srgbClr val="000000"/>
              </a:solidFill>
            </a:endParaRPr>
          </a:p>
          <a:p>
            <a:pPr marL="152396" indent="0">
              <a:lnSpc>
                <a:spcPct val="120000"/>
              </a:lnSpc>
              <a:buNone/>
            </a:pPr>
            <a:endParaRPr lang="en-GB" sz="2400"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804E6DF-E2D9-4EF6-837E-1875874AC783}"/>
              </a:ext>
            </a:extLst>
          </p:cNvPr>
          <p:cNvSpPr>
            <a:spLocks noGrp="1"/>
          </p:cNvSpPr>
          <p:nvPr>
            <p:ph type="title"/>
          </p:nvPr>
        </p:nvSpPr>
        <p:spPr/>
        <p:txBody>
          <a:bodyPr/>
          <a:lstStyle/>
          <a:p>
            <a:r>
              <a:rPr lang="en-US" dirty="0"/>
              <a:t>Introduction</a:t>
            </a:r>
          </a:p>
        </p:txBody>
      </p:sp>
      <p:sp>
        <p:nvSpPr>
          <p:cNvPr id="7" name="Content Placeholder 6">
            <a:extLst>
              <a:ext uri="{FF2B5EF4-FFF2-40B4-BE49-F238E27FC236}">
                <a16:creationId xmlns:a16="http://schemas.microsoft.com/office/drawing/2014/main" id="{FBCABE62-CF43-4A4A-BCB4-4542FBA796C7}"/>
              </a:ext>
            </a:extLst>
          </p:cNvPr>
          <p:cNvSpPr>
            <a:spLocks noGrp="1"/>
          </p:cNvSpPr>
          <p:nvPr>
            <p:ph idx="1"/>
          </p:nvPr>
        </p:nvSpPr>
        <p:spPr/>
        <p:txBody>
          <a:bodyPr>
            <a:normAutofit fontScale="92500" lnSpcReduction="20000"/>
          </a:bodyPr>
          <a:lstStyle/>
          <a:p>
            <a:pPr>
              <a:lnSpc>
                <a:spcPct val="110000"/>
              </a:lnSpc>
            </a:pPr>
            <a:r>
              <a:rPr lang="en-US" dirty="0"/>
              <a:t>Background:  NCAA Men’s basketball Tournament is a single-elimination tournament, currently featuring 68 college teams.</a:t>
            </a:r>
          </a:p>
          <a:p>
            <a:pPr>
              <a:lnSpc>
                <a:spcPct val="110000"/>
              </a:lnSpc>
            </a:pPr>
            <a:endParaRPr lang="en-US" dirty="0"/>
          </a:p>
          <a:p>
            <a:pPr>
              <a:lnSpc>
                <a:spcPct val="110000"/>
              </a:lnSpc>
            </a:pPr>
            <a:r>
              <a:rPr lang="en-US" dirty="0"/>
              <a:t>Objective: Generate an effective model that detects important features to a team’s performance and try to identify useful rules.</a:t>
            </a:r>
          </a:p>
          <a:p>
            <a:pPr>
              <a:lnSpc>
                <a:spcPct val="110000"/>
              </a:lnSpc>
            </a:pPr>
            <a:endParaRPr lang="en-US" dirty="0"/>
          </a:p>
          <a:p>
            <a:pPr>
              <a:lnSpc>
                <a:spcPct val="110000"/>
              </a:lnSpc>
            </a:pPr>
            <a:r>
              <a:rPr lang="en-US" dirty="0"/>
              <a:t>Result:  As can be analyzed from the model, new generated features has a large effect on game results, which are helpful to predict </a:t>
            </a:r>
          </a:p>
          <a:p>
            <a:pPr lvl="1">
              <a:lnSpc>
                <a:spcPct val="110000"/>
              </a:lnSpc>
              <a:buFont typeface="Wingdings" panose="05000000000000000000" pitchFamily="2" charset="2"/>
              <a:buChar char="Ø"/>
            </a:pPr>
            <a:r>
              <a:rPr lang="en-US" dirty="0"/>
              <a:t>Win/los</a:t>
            </a:r>
          </a:p>
          <a:p>
            <a:pPr lvl="1">
              <a:lnSpc>
                <a:spcPct val="110000"/>
              </a:lnSpc>
              <a:buFont typeface="Wingdings" panose="05000000000000000000" pitchFamily="2" charset="2"/>
              <a:buChar char="Ø"/>
            </a:pPr>
            <a:r>
              <a:rPr lang="en-US" dirty="0"/>
              <a:t>Winning probability</a:t>
            </a:r>
          </a:p>
        </p:txBody>
      </p:sp>
    </p:spTree>
    <p:extLst>
      <p:ext uri="{BB962C8B-B14F-4D97-AF65-F5344CB8AC3E}">
        <p14:creationId xmlns:p14="http://schemas.microsoft.com/office/powerpoint/2010/main" val="2935409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9900255-E574-4452-A708-618DC471FC01}"/>
              </a:ext>
            </a:extLst>
          </p:cNvPr>
          <p:cNvSpPr txBox="1">
            <a:spLocks/>
          </p:cNvSpPr>
          <p:nvPr/>
        </p:nvSpPr>
        <p:spPr>
          <a:xfrm>
            <a:off x="3250640" y="978078"/>
            <a:ext cx="4743816" cy="1325563"/>
          </a:xfrm>
          <a:prstGeom prst="rect">
            <a:avLst/>
          </a:prstGeom>
          <a:ln>
            <a:solidFill>
              <a:schemeClr val="tx1"/>
            </a:solidFill>
            <a:prstDash val="solid"/>
          </a:ln>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1800" dirty="0"/>
              <a:t>Data processing  (python)</a:t>
            </a:r>
          </a:p>
          <a:p>
            <a:pPr lvl="1">
              <a:buFont typeface="Wingdings" panose="05000000000000000000" pitchFamily="2" charset="2"/>
              <a:buChar char="Ø"/>
            </a:pPr>
            <a:r>
              <a:rPr lang="en-US" sz="1600" dirty="0"/>
              <a:t>Understand the data structure</a:t>
            </a:r>
          </a:p>
          <a:p>
            <a:pPr lvl="1">
              <a:buFont typeface="Wingdings" panose="05000000000000000000" pitchFamily="2" charset="2"/>
              <a:buChar char="Ø"/>
            </a:pPr>
            <a:r>
              <a:rPr lang="en-US" sz="1600" dirty="0"/>
              <a:t>Represent games with ratio or difference</a:t>
            </a:r>
          </a:p>
          <a:p>
            <a:pPr lvl="1">
              <a:buFont typeface="Wingdings" panose="05000000000000000000" pitchFamily="2" charset="2"/>
              <a:buChar char="Ø"/>
            </a:pPr>
            <a:r>
              <a:rPr lang="en-US" sz="1600" dirty="0"/>
              <a:t>Fill missing ranking with ‘26’</a:t>
            </a:r>
          </a:p>
          <a:p>
            <a:pPr lvl="1">
              <a:buFont typeface="Wingdings" panose="05000000000000000000" pitchFamily="2" charset="2"/>
              <a:buChar char="Ø"/>
            </a:pPr>
            <a:r>
              <a:rPr lang="en-US" sz="1600" dirty="0"/>
              <a:t>Visualize data set</a:t>
            </a:r>
          </a:p>
          <a:p>
            <a:pPr lvl="1">
              <a:buFont typeface="Wingdings" panose="05000000000000000000" pitchFamily="2" charset="2"/>
              <a:buChar char="Ø"/>
            </a:pPr>
            <a:endParaRPr lang="en-US" sz="1600" dirty="0"/>
          </a:p>
        </p:txBody>
      </p:sp>
      <p:sp>
        <p:nvSpPr>
          <p:cNvPr id="2" name="Arrow: Down 1">
            <a:extLst>
              <a:ext uri="{FF2B5EF4-FFF2-40B4-BE49-F238E27FC236}">
                <a16:creationId xmlns:a16="http://schemas.microsoft.com/office/drawing/2014/main" id="{EADE2ADE-7FCE-48F1-BCF5-0E4C3C2EFE77}"/>
              </a:ext>
            </a:extLst>
          </p:cNvPr>
          <p:cNvSpPr/>
          <p:nvPr/>
        </p:nvSpPr>
        <p:spPr>
          <a:xfrm rot="3327076">
            <a:off x="2494620" y="1702188"/>
            <a:ext cx="417251" cy="6391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103494F9-9928-405A-A4DA-E8DAEE401D49}"/>
              </a:ext>
            </a:extLst>
          </p:cNvPr>
          <p:cNvSpPr/>
          <p:nvPr/>
        </p:nvSpPr>
        <p:spPr>
          <a:xfrm>
            <a:off x="102594" y="4377558"/>
            <a:ext cx="4586989" cy="1354217"/>
          </a:xfrm>
          <a:prstGeom prst="rect">
            <a:avLst/>
          </a:prstGeom>
          <a:ln>
            <a:solidFill>
              <a:schemeClr val="tx1"/>
            </a:solidFill>
            <a:prstDash val="solid"/>
          </a:ln>
        </p:spPr>
        <p:txBody>
          <a:bodyPr wrap="square">
            <a:spAutoFit/>
          </a:bodyPr>
          <a:lstStyle/>
          <a:p>
            <a:r>
              <a:rPr lang="en-US" altLang="zh-CN" dirty="0"/>
              <a:t>Baseline establishment (</a:t>
            </a:r>
            <a:r>
              <a:rPr lang="en-US" altLang="zh-CN" dirty="0" err="1"/>
              <a:t>Keras</a:t>
            </a:r>
            <a:r>
              <a:rPr lang="en-US" altLang="zh-CN" dirty="0"/>
              <a:t>, </a:t>
            </a:r>
            <a:r>
              <a:rPr lang="en-US" altLang="zh-CN" dirty="0" err="1"/>
              <a:t>Tpot</a:t>
            </a:r>
            <a:r>
              <a:rPr lang="en-US" altLang="zh-CN" dirty="0"/>
              <a:t>)  </a:t>
            </a:r>
          </a:p>
          <a:p>
            <a:pPr lvl="1">
              <a:buFont typeface="Wingdings" panose="05000000000000000000" pitchFamily="2" charset="2"/>
              <a:buChar char="Ø"/>
            </a:pPr>
            <a:r>
              <a:rPr lang="en-US" altLang="zh-CN" sz="1600" dirty="0"/>
              <a:t>Setup a neural network with one hidden layer and one dropout layer</a:t>
            </a:r>
          </a:p>
          <a:p>
            <a:pPr lvl="1">
              <a:buFont typeface="Wingdings" panose="05000000000000000000" pitchFamily="2" charset="2"/>
              <a:buChar char="Ø"/>
            </a:pPr>
            <a:r>
              <a:rPr lang="en-US" altLang="zh-CN" sz="1600" dirty="0"/>
              <a:t>Save auto-ml results from </a:t>
            </a:r>
            <a:r>
              <a:rPr lang="en-US" altLang="zh-CN" sz="1600" dirty="0" err="1"/>
              <a:t>Tpot</a:t>
            </a:r>
            <a:endParaRPr lang="en-US" altLang="zh-CN" sz="1600" dirty="0"/>
          </a:p>
          <a:p>
            <a:pPr lvl="1">
              <a:buFont typeface="Wingdings" panose="05000000000000000000" pitchFamily="2" charset="2"/>
              <a:buChar char="Ø"/>
            </a:pPr>
            <a:r>
              <a:rPr lang="en-US" altLang="zh-CN" sz="1600" dirty="0"/>
              <a:t>Baseline: </a:t>
            </a:r>
            <a:r>
              <a:rPr lang="en-US" altLang="zh-CN" sz="1600" dirty="0" err="1"/>
              <a:t>logloss</a:t>
            </a:r>
            <a:r>
              <a:rPr lang="en-US" altLang="zh-CN" sz="1600" dirty="0"/>
              <a:t> around 0.52</a:t>
            </a:r>
          </a:p>
        </p:txBody>
      </p:sp>
      <p:sp>
        <p:nvSpPr>
          <p:cNvPr id="16" name="Rectangle 15">
            <a:extLst>
              <a:ext uri="{FF2B5EF4-FFF2-40B4-BE49-F238E27FC236}">
                <a16:creationId xmlns:a16="http://schemas.microsoft.com/office/drawing/2014/main" id="{E81B922A-4762-4DFC-9671-19E984C0EAB1}"/>
              </a:ext>
            </a:extLst>
          </p:cNvPr>
          <p:cNvSpPr/>
          <p:nvPr/>
        </p:nvSpPr>
        <p:spPr>
          <a:xfrm>
            <a:off x="422945" y="2437538"/>
            <a:ext cx="4099491" cy="1354217"/>
          </a:xfrm>
          <a:prstGeom prst="rect">
            <a:avLst/>
          </a:prstGeom>
          <a:ln>
            <a:solidFill>
              <a:schemeClr val="tx1"/>
            </a:solidFill>
            <a:prstDash val="solid"/>
          </a:ln>
        </p:spPr>
        <p:txBody>
          <a:bodyPr wrap="square">
            <a:spAutoFit/>
          </a:bodyPr>
          <a:lstStyle/>
          <a:p>
            <a:r>
              <a:rPr lang="en-US" altLang="zh-CN" dirty="0"/>
              <a:t>Feature Selection (</a:t>
            </a:r>
            <a:r>
              <a:rPr lang="en-US" altLang="zh-CN" dirty="0" err="1"/>
              <a:t>Borutapy</a:t>
            </a:r>
            <a:r>
              <a:rPr lang="en-US" altLang="zh-CN" dirty="0"/>
              <a:t>, </a:t>
            </a:r>
            <a:r>
              <a:rPr lang="en-US" altLang="zh-CN" dirty="0" err="1"/>
              <a:t>Gplearn</a:t>
            </a:r>
            <a:r>
              <a:rPr lang="en-US" altLang="zh-CN" dirty="0"/>
              <a:t>)</a:t>
            </a:r>
          </a:p>
          <a:p>
            <a:pPr lvl="1">
              <a:buFont typeface="Wingdings" panose="05000000000000000000" pitchFamily="2" charset="2"/>
              <a:buChar char="Ø"/>
            </a:pPr>
            <a:r>
              <a:rPr lang="en-US" altLang="zh-CN" sz="1600" dirty="0"/>
              <a:t>Delete features using prior knowledge</a:t>
            </a:r>
          </a:p>
          <a:p>
            <a:pPr lvl="1">
              <a:buFont typeface="Wingdings" panose="05000000000000000000" pitchFamily="2" charset="2"/>
              <a:buChar char="Ø"/>
            </a:pPr>
            <a:r>
              <a:rPr lang="en-US" altLang="zh-CN" sz="1600" dirty="0"/>
              <a:t>Generate features with </a:t>
            </a:r>
            <a:r>
              <a:rPr lang="en-US" altLang="zh-CN" sz="1600" dirty="0" err="1"/>
              <a:t>Gplearn</a:t>
            </a:r>
            <a:endParaRPr lang="en-US" altLang="zh-CN" sz="1600" dirty="0"/>
          </a:p>
          <a:p>
            <a:pPr lvl="1">
              <a:buFont typeface="Wingdings" panose="05000000000000000000" pitchFamily="2" charset="2"/>
              <a:buChar char="Ø"/>
            </a:pPr>
            <a:r>
              <a:rPr lang="en-US" altLang="zh-CN" sz="1600" dirty="0"/>
              <a:t>Delete features with </a:t>
            </a:r>
            <a:r>
              <a:rPr lang="en-US" altLang="zh-CN" sz="1600" dirty="0" err="1"/>
              <a:t>Borutapy</a:t>
            </a:r>
            <a:endParaRPr lang="en-US" altLang="zh-CN" sz="1600" dirty="0"/>
          </a:p>
          <a:p>
            <a:pPr lvl="1">
              <a:buFont typeface="Wingdings" panose="05000000000000000000" pitchFamily="2" charset="2"/>
              <a:buChar char="Ø"/>
            </a:pPr>
            <a:r>
              <a:rPr lang="en-US" altLang="zh-CN" sz="1600" dirty="0"/>
              <a:t>Delete collinear features</a:t>
            </a:r>
          </a:p>
        </p:txBody>
      </p:sp>
      <p:sp>
        <p:nvSpPr>
          <p:cNvPr id="12" name="Rectangle 11">
            <a:extLst>
              <a:ext uri="{FF2B5EF4-FFF2-40B4-BE49-F238E27FC236}">
                <a16:creationId xmlns:a16="http://schemas.microsoft.com/office/drawing/2014/main" id="{5E1561CC-89F0-4124-B408-389D64B3FAB5}"/>
              </a:ext>
            </a:extLst>
          </p:cNvPr>
          <p:cNvSpPr/>
          <p:nvPr/>
        </p:nvSpPr>
        <p:spPr>
          <a:xfrm>
            <a:off x="8604771" y="3201023"/>
            <a:ext cx="3257009" cy="1354217"/>
          </a:xfrm>
          <a:prstGeom prst="rect">
            <a:avLst/>
          </a:prstGeom>
          <a:ln>
            <a:solidFill>
              <a:schemeClr val="tx1"/>
            </a:solidFill>
            <a:prstDash val="solid"/>
          </a:ln>
        </p:spPr>
        <p:txBody>
          <a:bodyPr wrap="square">
            <a:spAutoFit/>
          </a:bodyPr>
          <a:lstStyle/>
          <a:p>
            <a:r>
              <a:rPr lang="en-US" altLang="zh-CN" dirty="0" err="1"/>
              <a:t>Ensembling</a:t>
            </a:r>
            <a:r>
              <a:rPr lang="en-US" altLang="zh-CN" dirty="0"/>
              <a:t>: (</a:t>
            </a:r>
            <a:r>
              <a:rPr lang="en-US" altLang="zh-CN" dirty="0" err="1"/>
              <a:t>Mlxtend</a:t>
            </a:r>
            <a:r>
              <a:rPr lang="en-US" altLang="zh-CN" dirty="0"/>
              <a:t>)</a:t>
            </a:r>
          </a:p>
          <a:p>
            <a:pPr lvl="1">
              <a:buFont typeface="Wingdings" panose="05000000000000000000" pitchFamily="2" charset="2"/>
              <a:buChar char="Ø"/>
            </a:pPr>
            <a:r>
              <a:rPr lang="en-US" altLang="zh-CN" sz="1600" dirty="0"/>
              <a:t>Bagging single model</a:t>
            </a:r>
          </a:p>
          <a:p>
            <a:pPr lvl="1">
              <a:buFont typeface="Wingdings" panose="05000000000000000000" pitchFamily="2" charset="2"/>
              <a:buChar char="Ø"/>
            </a:pPr>
            <a:r>
              <a:rPr lang="en-US" altLang="zh-CN" sz="1600" dirty="0"/>
              <a:t>Voting base models</a:t>
            </a:r>
          </a:p>
          <a:p>
            <a:pPr lvl="1">
              <a:buFont typeface="Wingdings" panose="05000000000000000000" pitchFamily="2" charset="2"/>
              <a:buChar char="Ø"/>
            </a:pPr>
            <a:r>
              <a:rPr lang="en-US" altLang="zh-CN" sz="1600" dirty="0"/>
              <a:t>Stacking base models</a:t>
            </a:r>
          </a:p>
          <a:p>
            <a:pPr lvl="1">
              <a:buFont typeface="Wingdings" panose="05000000000000000000" pitchFamily="2" charset="2"/>
              <a:buChar char="Ø"/>
            </a:pPr>
            <a:r>
              <a:rPr lang="en-US" altLang="zh-CN" sz="1600" dirty="0"/>
              <a:t>Result: </a:t>
            </a:r>
            <a:r>
              <a:rPr lang="en-US" altLang="zh-CN" sz="1600" dirty="0" err="1"/>
              <a:t>logloss</a:t>
            </a:r>
            <a:r>
              <a:rPr lang="en-US" altLang="zh-CN" sz="1600" dirty="0"/>
              <a:t> around 0.42</a:t>
            </a:r>
          </a:p>
        </p:txBody>
      </p:sp>
      <p:sp>
        <p:nvSpPr>
          <p:cNvPr id="20" name="Arrow: Right 19">
            <a:extLst>
              <a:ext uri="{FF2B5EF4-FFF2-40B4-BE49-F238E27FC236}">
                <a16:creationId xmlns:a16="http://schemas.microsoft.com/office/drawing/2014/main" id="{EAD47524-5F05-4C8C-9B21-52D2A4F710C2}"/>
              </a:ext>
            </a:extLst>
          </p:cNvPr>
          <p:cNvSpPr/>
          <p:nvPr/>
        </p:nvSpPr>
        <p:spPr>
          <a:xfrm>
            <a:off x="4272359" y="5366225"/>
            <a:ext cx="533086" cy="365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Arrow: Down 20">
            <a:extLst>
              <a:ext uri="{FF2B5EF4-FFF2-40B4-BE49-F238E27FC236}">
                <a16:creationId xmlns:a16="http://schemas.microsoft.com/office/drawing/2014/main" id="{0C207B08-947B-4B66-B928-5FE68AB5B381}"/>
              </a:ext>
            </a:extLst>
          </p:cNvPr>
          <p:cNvSpPr/>
          <p:nvPr/>
        </p:nvSpPr>
        <p:spPr>
          <a:xfrm rot="7838398">
            <a:off x="8028249" y="3871225"/>
            <a:ext cx="450197" cy="5398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Content Placeholder 2">
            <a:extLst>
              <a:ext uri="{FF2B5EF4-FFF2-40B4-BE49-F238E27FC236}">
                <a16:creationId xmlns:a16="http://schemas.microsoft.com/office/drawing/2014/main" id="{F4ADAAFE-F6BC-4644-8DB3-F8082FD1532E}"/>
              </a:ext>
            </a:extLst>
          </p:cNvPr>
          <p:cNvSpPr txBox="1">
            <a:spLocks/>
          </p:cNvSpPr>
          <p:nvPr/>
        </p:nvSpPr>
        <p:spPr>
          <a:xfrm>
            <a:off x="8586140" y="1593289"/>
            <a:ext cx="2936146" cy="923393"/>
          </a:xfrm>
          <a:prstGeom prst="rect">
            <a:avLst/>
          </a:prstGeom>
          <a:ln>
            <a:solidFill>
              <a:schemeClr val="tx1"/>
            </a:solidFill>
            <a:prstDash val="solid"/>
          </a:ln>
        </p:spPr>
        <p:txBody>
          <a:bodyPr vert="horz" lIns="91440" tIns="45720" rIns="91440" bIns="45720" rtlCol="0">
            <a:normAutofit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sz="1800" dirty="0"/>
              <a:t>Conclusion</a:t>
            </a:r>
          </a:p>
          <a:p>
            <a:pPr lvl="1">
              <a:buFont typeface="Wingdings" panose="05000000000000000000" pitchFamily="2" charset="2"/>
              <a:buChar char="Ø"/>
            </a:pPr>
            <a:r>
              <a:rPr lang="en-US" sz="1600" dirty="0"/>
              <a:t>For games</a:t>
            </a:r>
          </a:p>
          <a:p>
            <a:pPr lvl="1">
              <a:buFont typeface="Wingdings" panose="05000000000000000000" pitchFamily="2" charset="2"/>
              <a:buChar char="Ø"/>
            </a:pPr>
            <a:r>
              <a:rPr lang="en-US" sz="1600" dirty="0"/>
              <a:t>For researchers</a:t>
            </a:r>
          </a:p>
          <a:p>
            <a:pPr marL="457200" lvl="1" indent="0">
              <a:buNone/>
            </a:pPr>
            <a:endParaRPr lang="en-US" sz="1600" dirty="0"/>
          </a:p>
        </p:txBody>
      </p:sp>
      <p:sp>
        <p:nvSpPr>
          <p:cNvPr id="11" name="TextBox 10">
            <a:extLst>
              <a:ext uri="{FF2B5EF4-FFF2-40B4-BE49-F238E27FC236}">
                <a16:creationId xmlns:a16="http://schemas.microsoft.com/office/drawing/2014/main" id="{EE1D6505-480C-462F-BE8E-96FBF52BCF23}"/>
              </a:ext>
            </a:extLst>
          </p:cNvPr>
          <p:cNvSpPr txBox="1"/>
          <p:nvPr/>
        </p:nvSpPr>
        <p:spPr>
          <a:xfrm>
            <a:off x="4931071" y="4792421"/>
            <a:ext cx="3147039" cy="1877437"/>
          </a:xfrm>
          <a:prstGeom prst="rect">
            <a:avLst/>
          </a:prstGeom>
          <a:noFill/>
          <a:ln>
            <a:solidFill>
              <a:schemeClr val="tx1"/>
            </a:solidFill>
            <a:prstDash val="solid"/>
          </a:ln>
        </p:spPr>
        <p:txBody>
          <a:bodyPr wrap="square" rtlCol="0">
            <a:spAutoFit/>
          </a:bodyPr>
          <a:lstStyle/>
          <a:p>
            <a:r>
              <a:rPr lang="en-US" altLang="zh-CN" sz="2000" dirty="0"/>
              <a:t>Classification</a:t>
            </a:r>
            <a:r>
              <a:rPr lang="en-US" altLang="zh-CN" dirty="0"/>
              <a:t>: </a:t>
            </a:r>
            <a:r>
              <a:rPr lang="en-US" altLang="zh-CN" sz="1400" dirty="0"/>
              <a:t>(mainly tree based)</a:t>
            </a:r>
          </a:p>
          <a:p>
            <a:pPr marL="742950" lvl="1" indent="-285750">
              <a:buFont typeface="Wingdings" panose="05000000000000000000" pitchFamily="2" charset="2"/>
              <a:buChar char="Ø"/>
            </a:pPr>
            <a:r>
              <a:rPr lang="en-US" altLang="zh-CN" sz="1600" dirty="0" err="1"/>
              <a:t>ExtraTrees</a:t>
            </a:r>
            <a:r>
              <a:rPr lang="en-US" altLang="zh-CN" sz="1600" dirty="0"/>
              <a:t> Classifier</a:t>
            </a:r>
          </a:p>
          <a:p>
            <a:pPr marL="742950" lvl="1" indent="-285750">
              <a:buFont typeface="Wingdings" panose="05000000000000000000" pitchFamily="2" charset="2"/>
              <a:buChar char="Ø"/>
            </a:pPr>
            <a:r>
              <a:rPr lang="en-US" altLang="zh-CN" sz="1600" dirty="0" err="1"/>
              <a:t>RandomForest</a:t>
            </a:r>
            <a:r>
              <a:rPr lang="en-US" altLang="zh-CN" sz="1600" dirty="0"/>
              <a:t> Classifier</a:t>
            </a:r>
          </a:p>
          <a:p>
            <a:pPr marL="742950" lvl="1" indent="-285750">
              <a:buFont typeface="Wingdings" panose="05000000000000000000" pitchFamily="2" charset="2"/>
              <a:buChar char="Ø"/>
            </a:pPr>
            <a:r>
              <a:rPr lang="en-US" altLang="zh-CN" sz="1600" dirty="0" err="1"/>
              <a:t>LightGBM</a:t>
            </a:r>
            <a:r>
              <a:rPr lang="en-US" altLang="zh-CN" sz="1600" dirty="0"/>
              <a:t> Classifier</a:t>
            </a:r>
          </a:p>
          <a:p>
            <a:pPr marL="742950" lvl="1" indent="-285750">
              <a:buFont typeface="Wingdings" panose="05000000000000000000" pitchFamily="2" charset="2"/>
              <a:buChar char="Ø"/>
            </a:pPr>
            <a:r>
              <a:rPr lang="en-US" altLang="zh-CN" sz="1600" dirty="0" err="1"/>
              <a:t>Catboost</a:t>
            </a:r>
            <a:r>
              <a:rPr lang="en-US" altLang="zh-CN" sz="1600" dirty="0"/>
              <a:t> Classifier</a:t>
            </a:r>
          </a:p>
          <a:p>
            <a:pPr marL="742950" lvl="1" indent="-285750">
              <a:buFont typeface="Wingdings" panose="05000000000000000000" pitchFamily="2" charset="2"/>
              <a:buChar char="Ø"/>
            </a:pPr>
            <a:r>
              <a:rPr lang="en-US" altLang="zh-CN" sz="1600" dirty="0"/>
              <a:t>MLP Classifier</a:t>
            </a:r>
          </a:p>
          <a:p>
            <a:pPr marL="742950" lvl="1" indent="-285750">
              <a:buFont typeface="Wingdings" panose="05000000000000000000" pitchFamily="2" charset="2"/>
              <a:buChar char="Ø"/>
            </a:pPr>
            <a:r>
              <a:rPr lang="en-US" altLang="zh-CN" sz="1600" dirty="0"/>
              <a:t>Logistic Regression</a:t>
            </a:r>
            <a:endParaRPr lang="zh-CN" altLang="en-US" sz="1600" dirty="0"/>
          </a:p>
        </p:txBody>
      </p:sp>
      <p:sp>
        <p:nvSpPr>
          <p:cNvPr id="24" name="Arrow: Right 23">
            <a:extLst>
              <a:ext uri="{FF2B5EF4-FFF2-40B4-BE49-F238E27FC236}">
                <a16:creationId xmlns:a16="http://schemas.microsoft.com/office/drawing/2014/main" id="{80CA4A37-89B0-4802-B15C-EE5F25F8D6A5}"/>
              </a:ext>
            </a:extLst>
          </p:cNvPr>
          <p:cNvSpPr/>
          <p:nvPr/>
        </p:nvSpPr>
        <p:spPr>
          <a:xfrm>
            <a:off x="8179445" y="5605835"/>
            <a:ext cx="533086" cy="365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Graphic 24" descr="Magnifying glass">
            <a:hlinkClick r:id="rId2" action="ppaction://hlinksldjump"/>
            <a:extLst>
              <a:ext uri="{FF2B5EF4-FFF2-40B4-BE49-F238E27FC236}">
                <a16:creationId xmlns:a16="http://schemas.microsoft.com/office/drawing/2014/main" id="{D7814DCB-71AD-40D6-84DB-1AC0856A23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3458" y="3300187"/>
            <a:ext cx="762682" cy="762682"/>
          </a:xfrm>
          <a:prstGeom prst="rect">
            <a:avLst/>
          </a:prstGeom>
        </p:spPr>
      </p:pic>
      <p:sp>
        <p:nvSpPr>
          <p:cNvPr id="8" name="Title 7">
            <a:extLst>
              <a:ext uri="{FF2B5EF4-FFF2-40B4-BE49-F238E27FC236}">
                <a16:creationId xmlns:a16="http://schemas.microsoft.com/office/drawing/2014/main" id="{9931BD5A-14EF-4700-A2A1-E511CB9F9556}"/>
              </a:ext>
            </a:extLst>
          </p:cNvPr>
          <p:cNvSpPr>
            <a:spLocks noGrp="1"/>
          </p:cNvSpPr>
          <p:nvPr>
            <p:ph type="title"/>
          </p:nvPr>
        </p:nvSpPr>
        <p:spPr>
          <a:xfrm>
            <a:off x="492772" y="348802"/>
            <a:ext cx="10515600" cy="914400"/>
          </a:xfrm>
        </p:spPr>
        <p:txBody>
          <a:bodyPr/>
          <a:lstStyle/>
          <a:p>
            <a:r>
              <a:rPr lang="en-US" dirty="0"/>
              <a:t>Flow Chart</a:t>
            </a:r>
          </a:p>
        </p:txBody>
      </p:sp>
      <p:sp>
        <p:nvSpPr>
          <p:cNvPr id="3" name="Arrow: Right 2">
            <a:extLst>
              <a:ext uri="{FF2B5EF4-FFF2-40B4-BE49-F238E27FC236}">
                <a16:creationId xmlns:a16="http://schemas.microsoft.com/office/drawing/2014/main" id="{B92E0E64-B2E1-4555-A862-8E19FEF54860}"/>
              </a:ext>
            </a:extLst>
          </p:cNvPr>
          <p:cNvSpPr/>
          <p:nvPr/>
        </p:nvSpPr>
        <p:spPr>
          <a:xfrm rot="5400000">
            <a:off x="2040534" y="3810192"/>
            <a:ext cx="562327" cy="470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Content Placeholder 2">
            <a:extLst>
              <a:ext uri="{FF2B5EF4-FFF2-40B4-BE49-F238E27FC236}">
                <a16:creationId xmlns:a16="http://schemas.microsoft.com/office/drawing/2014/main" id="{F885E05A-2C9E-41BC-9DB5-DEE64E59B6CF}"/>
              </a:ext>
            </a:extLst>
          </p:cNvPr>
          <p:cNvSpPr txBox="1">
            <a:spLocks/>
          </p:cNvSpPr>
          <p:nvPr/>
        </p:nvSpPr>
        <p:spPr>
          <a:xfrm>
            <a:off x="8721260" y="5203864"/>
            <a:ext cx="3070028" cy="1054550"/>
          </a:xfrm>
          <a:prstGeom prst="rect">
            <a:avLst/>
          </a:prstGeom>
          <a:ln>
            <a:solidFill>
              <a:schemeClr val="tx1"/>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sz="1800" dirty="0"/>
              <a:t>Adjustment (Eli5, Lime)</a:t>
            </a:r>
          </a:p>
          <a:p>
            <a:pPr lvl="1">
              <a:buFont typeface="Wingdings" panose="05000000000000000000" pitchFamily="2" charset="2"/>
              <a:buChar char="Ø"/>
            </a:pPr>
            <a:r>
              <a:rPr lang="en-US" sz="1600" dirty="0"/>
              <a:t>Tune best single model</a:t>
            </a:r>
          </a:p>
          <a:p>
            <a:pPr lvl="1">
              <a:buFont typeface="Wingdings" panose="05000000000000000000" pitchFamily="2" charset="2"/>
              <a:buChar char="Ø"/>
            </a:pPr>
            <a:r>
              <a:rPr lang="en-US" sz="1600" dirty="0"/>
              <a:t>Visualize model results</a:t>
            </a:r>
          </a:p>
          <a:p>
            <a:pPr marL="457200" lvl="1" indent="0">
              <a:buNone/>
            </a:pPr>
            <a:endParaRPr lang="en-US" sz="1600" dirty="0"/>
          </a:p>
        </p:txBody>
      </p:sp>
      <p:sp>
        <p:nvSpPr>
          <p:cNvPr id="22" name="Arrow: Right 21">
            <a:extLst>
              <a:ext uri="{FF2B5EF4-FFF2-40B4-BE49-F238E27FC236}">
                <a16:creationId xmlns:a16="http://schemas.microsoft.com/office/drawing/2014/main" id="{FF1B9BB5-5E32-422C-9C29-7FF6E1A5CA18}"/>
              </a:ext>
            </a:extLst>
          </p:cNvPr>
          <p:cNvSpPr/>
          <p:nvPr/>
        </p:nvSpPr>
        <p:spPr>
          <a:xfrm rot="16200000">
            <a:off x="10923770" y="4637383"/>
            <a:ext cx="489137" cy="34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26">
            <a:extLst>
              <a:ext uri="{FF2B5EF4-FFF2-40B4-BE49-F238E27FC236}">
                <a16:creationId xmlns:a16="http://schemas.microsoft.com/office/drawing/2014/main" id="{738263A3-AA06-4BA1-82D6-BE37E116A3D3}"/>
              </a:ext>
            </a:extLst>
          </p:cNvPr>
          <p:cNvSpPr/>
          <p:nvPr/>
        </p:nvSpPr>
        <p:spPr>
          <a:xfrm>
            <a:off x="4878129" y="2822392"/>
            <a:ext cx="3407987" cy="1354217"/>
          </a:xfrm>
          <a:prstGeom prst="rect">
            <a:avLst/>
          </a:prstGeom>
          <a:ln>
            <a:solidFill>
              <a:schemeClr val="tx1"/>
            </a:solidFill>
            <a:prstDash val="solid"/>
          </a:ln>
        </p:spPr>
        <p:txBody>
          <a:bodyPr wrap="square">
            <a:spAutoFit/>
          </a:bodyPr>
          <a:lstStyle/>
          <a:p>
            <a:r>
              <a:rPr lang="en-US" altLang="zh-CN" dirty="0"/>
              <a:t>Model Explanation: (</a:t>
            </a:r>
            <a:r>
              <a:rPr lang="en-US" altLang="zh-CN" dirty="0" err="1"/>
              <a:t>Shap,Pdpbox</a:t>
            </a:r>
            <a:r>
              <a:rPr lang="en-US" altLang="zh-CN" dirty="0"/>
              <a:t>)</a:t>
            </a:r>
          </a:p>
          <a:p>
            <a:pPr marL="742950" lvl="1" indent="-285750">
              <a:buFont typeface="Wingdings" panose="05000000000000000000" pitchFamily="2" charset="2"/>
              <a:buChar char="Ø"/>
            </a:pPr>
            <a:r>
              <a:rPr lang="en-US" altLang="zh-CN" sz="1600" dirty="0"/>
              <a:t>Feature contribution</a:t>
            </a:r>
          </a:p>
          <a:p>
            <a:pPr marL="742950" lvl="1" indent="-285750">
              <a:buFont typeface="Wingdings" panose="05000000000000000000" pitchFamily="2" charset="2"/>
              <a:buChar char="Ø"/>
            </a:pPr>
            <a:r>
              <a:rPr lang="en-US" altLang="zh-CN" sz="1600" dirty="0"/>
              <a:t>Feature interaction </a:t>
            </a:r>
          </a:p>
          <a:p>
            <a:pPr marL="742950" lvl="1" indent="-285750">
              <a:buFont typeface="Wingdings" panose="05000000000000000000" pitchFamily="2" charset="2"/>
              <a:buChar char="Ø"/>
            </a:pPr>
            <a:r>
              <a:rPr lang="en-US" altLang="zh-CN" sz="1600" dirty="0"/>
              <a:t>Single game explanation</a:t>
            </a:r>
          </a:p>
          <a:p>
            <a:pPr marL="742950" lvl="1" indent="-285750">
              <a:buFont typeface="Wingdings" panose="05000000000000000000" pitchFamily="2" charset="2"/>
              <a:buChar char="Ø"/>
            </a:pPr>
            <a:r>
              <a:rPr lang="en-US" altLang="zh-CN" sz="1600" dirty="0"/>
              <a:t>Overall result explanation</a:t>
            </a:r>
          </a:p>
        </p:txBody>
      </p:sp>
      <p:sp>
        <p:nvSpPr>
          <p:cNvPr id="28" name="Arrow: Right 27">
            <a:extLst>
              <a:ext uri="{FF2B5EF4-FFF2-40B4-BE49-F238E27FC236}">
                <a16:creationId xmlns:a16="http://schemas.microsoft.com/office/drawing/2014/main" id="{4895C0C3-D59D-4DEA-B9CC-14DC60F76BA5}"/>
              </a:ext>
            </a:extLst>
          </p:cNvPr>
          <p:cNvSpPr/>
          <p:nvPr/>
        </p:nvSpPr>
        <p:spPr>
          <a:xfrm rot="19036694">
            <a:off x="8241549" y="2396218"/>
            <a:ext cx="562327" cy="470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99D83-5970-4685-91D2-99950FB9FDD8}"/>
              </a:ext>
            </a:extLst>
          </p:cNvPr>
          <p:cNvSpPr>
            <a:spLocks noGrp="1"/>
          </p:cNvSpPr>
          <p:nvPr>
            <p:ph type="title"/>
          </p:nvPr>
        </p:nvSpPr>
        <p:spPr/>
        <p:txBody>
          <a:bodyPr/>
          <a:lstStyle/>
          <a:p>
            <a:r>
              <a:rPr lang="en-US" dirty="0"/>
              <a:t>Independent and dependent variables</a:t>
            </a:r>
          </a:p>
        </p:txBody>
      </p:sp>
      <p:grpSp>
        <p:nvGrpSpPr>
          <p:cNvPr id="13" name="Group 12">
            <a:extLst>
              <a:ext uri="{FF2B5EF4-FFF2-40B4-BE49-F238E27FC236}">
                <a16:creationId xmlns:a16="http://schemas.microsoft.com/office/drawing/2014/main" id="{E00DAEEA-4A61-42EE-BE1D-F029A45DEABA}"/>
              </a:ext>
            </a:extLst>
          </p:cNvPr>
          <p:cNvGrpSpPr/>
          <p:nvPr/>
        </p:nvGrpSpPr>
        <p:grpSpPr>
          <a:xfrm>
            <a:off x="2807564" y="1469472"/>
            <a:ext cx="1553592" cy="1467035"/>
            <a:chOff x="2343705" y="1961965"/>
            <a:chExt cx="1553592" cy="1467035"/>
          </a:xfrm>
        </p:grpSpPr>
        <p:sp>
          <p:nvSpPr>
            <p:cNvPr id="5" name="Oval 4">
              <a:extLst>
                <a:ext uri="{FF2B5EF4-FFF2-40B4-BE49-F238E27FC236}">
                  <a16:creationId xmlns:a16="http://schemas.microsoft.com/office/drawing/2014/main" id="{31DD966B-6536-4C6F-B401-ABCF2FD4888D}"/>
                </a:ext>
              </a:extLst>
            </p:cNvPr>
            <p:cNvSpPr/>
            <p:nvPr/>
          </p:nvSpPr>
          <p:spPr>
            <a:xfrm>
              <a:off x="2343705" y="1961965"/>
              <a:ext cx="1553592" cy="1467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65B9F0-56D9-486C-8F2A-E369F54DF49C}"/>
                </a:ext>
              </a:extLst>
            </p:cNvPr>
            <p:cNvSpPr txBox="1"/>
            <p:nvPr/>
          </p:nvSpPr>
          <p:spPr>
            <a:xfrm>
              <a:off x="2436920" y="2464649"/>
              <a:ext cx="1367161" cy="461665"/>
            </a:xfrm>
            <a:prstGeom prst="rect">
              <a:avLst/>
            </a:prstGeom>
            <a:noFill/>
          </p:spPr>
          <p:txBody>
            <a:bodyPr wrap="square" rtlCol="0">
              <a:spAutoFit/>
            </a:bodyPr>
            <a:lstStyle/>
            <a:p>
              <a:r>
                <a:rPr lang="en-US" sz="2400" dirty="0"/>
                <a:t>Box score</a:t>
              </a:r>
            </a:p>
          </p:txBody>
        </p:sp>
      </p:grpSp>
      <p:grpSp>
        <p:nvGrpSpPr>
          <p:cNvPr id="14" name="Group 13">
            <a:extLst>
              <a:ext uri="{FF2B5EF4-FFF2-40B4-BE49-F238E27FC236}">
                <a16:creationId xmlns:a16="http://schemas.microsoft.com/office/drawing/2014/main" id="{B79B2333-0AFF-424D-85F4-042DFBB78E48}"/>
              </a:ext>
            </a:extLst>
          </p:cNvPr>
          <p:cNvGrpSpPr/>
          <p:nvPr/>
        </p:nvGrpSpPr>
        <p:grpSpPr>
          <a:xfrm>
            <a:off x="4648744" y="3424397"/>
            <a:ext cx="1553592" cy="1467035"/>
            <a:chOff x="3897297" y="3524336"/>
            <a:chExt cx="1553592" cy="1467035"/>
          </a:xfrm>
        </p:grpSpPr>
        <p:sp>
          <p:nvSpPr>
            <p:cNvPr id="9" name="Oval 8">
              <a:extLst>
                <a:ext uri="{FF2B5EF4-FFF2-40B4-BE49-F238E27FC236}">
                  <a16:creationId xmlns:a16="http://schemas.microsoft.com/office/drawing/2014/main" id="{A86E8D1F-0D43-42A2-A30B-24818DC32134}"/>
                </a:ext>
              </a:extLst>
            </p:cNvPr>
            <p:cNvSpPr/>
            <p:nvPr/>
          </p:nvSpPr>
          <p:spPr>
            <a:xfrm>
              <a:off x="3897297" y="3524336"/>
              <a:ext cx="1553592" cy="1467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4C2E08B-CC67-4145-BA1E-3CEB13DE23F6}"/>
                </a:ext>
              </a:extLst>
            </p:cNvPr>
            <p:cNvSpPr txBox="1"/>
            <p:nvPr/>
          </p:nvSpPr>
          <p:spPr>
            <a:xfrm>
              <a:off x="3941684" y="4027020"/>
              <a:ext cx="1509205" cy="461665"/>
            </a:xfrm>
            <a:prstGeom prst="rect">
              <a:avLst/>
            </a:prstGeom>
            <a:noFill/>
          </p:spPr>
          <p:txBody>
            <a:bodyPr wrap="square" rtlCol="0">
              <a:spAutoFit/>
            </a:bodyPr>
            <a:lstStyle/>
            <a:p>
              <a:r>
                <a:rPr lang="en-US" sz="2400" dirty="0"/>
                <a:t>Estimation</a:t>
              </a:r>
            </a:p>
          </p:txBody>
        </p:sp>
      </p:grpSp>
      <p:grpSp>
        <p:nvGrpSpPr>
          <p:cNvPr id="16" name="Group 15">
            <a:extLst>
              <a:ext uri="{FF2B5EF4-FFF2-40B4-BE49-F238E27FC236}">
                <a16:creationId xmlns:a16="http://schemas.microsoft.com/office/drawing/2014/main" id="{003A3E92-458F-4627-B49B-4B6EFAA28380}"/>
              </a:ext>
            </a:extLst>
          </p:cNvPr>
          <p:cNvGrpSpPr/>
          <p:nvPr/>
        </p:nvGrpSpPr>
        <p:grpSpPr>
          <a:xfrm>
            <a:off x="667304" y="3359036"/>
            <a:ext cx="1553592" cy="1467035"/>
            <a:chOff x="631794" y="3429000"/>
            <a:chExt cx="1553592" cy="1467035"/>
          </a:xfrm>
        </p:grpSpPr>
        <p:sp>
          <p:nvSpPr>
            <p:cNvPr id="11" name="Oval 10">
              <a:extLst>
                <a:ext uri="{FF2B5EF4-FFF2-40B4-BE49-F238E27FC236}">
                  <a16:creationId xmlns:a16="http://schemas.microsoft.com/office/drawing/2014/main" id="{1F4C5933-F9F8-4B8B-8250-252B5DCAFF9B}"/>
                </a:ext>
              </a:extLst>
            </p:cNvPr>
            <p:cNvSpPr/>
            <p:nvPr/>
          </p:nvSpPr>
          <p:spPr>
            <a:xfrm>
              <a:off x="631794" y="3429000"/>
              <a:ext cx="1553592" cy="1467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2E0F17-1002-4913-8AC2-9254E160C20F}"/>
                </a:ext>
              </a:extLst>
            </p:cNvPr>
            <p:cNvSpPr txBox="1"/>
            <p:nvPr/>
          </p:nvSpPr>
          <p:spPr>
            <a:xfrm>
              <a:off x="676181" y="3931684"/>
              <a:ext cx="1509205" cy="461665"/>
            </a:xfrm>
            <a:prstGeom prst="rect">
              <a:avLst/>
            </a:prstGeom>
            <a:noFill/>
          </p:spPr>
          <p:txBody>
            <a:bodyPr wrap="square" rtlCol="0">
              <a:spAutoFit/>
            </a:bodyPr>
            <a:lstStyle/>
            <a:p>
              <a:r>
                <a:rPr lang="en-US" sz="2400" dirty="0"/>
                <a:t> Location</a:t>
              </a:r>
            </a:p>
          </p:txBody>
        </p:sp>
      </p:grpSp>
      <p:sp>
        <p:nvSpPr>
          <p:cNvPr id="17" name="TextBox 16">
            <a:extLst>
              <a:ext uri="{FF2B5EF4-FFF2-40B4-BE49-F238E27FC236}">
                <a16:creationId xmlns:a16="http://schemas.microsoft.com/office/drawing/2014/main" id="{E9647A8F-1E24-4BFE-8F5D-42B72FF968CD}"/>
              </a:ext>
            </a:extLst>
          </p:cNvPr>
          <p:cNvSpPr txBox="1"/>
          <p:nvPr/>
        </p:nvSpPr>
        <p:spPr>
          <a:xfrm>
            <a:off x="2594500" y="3454647"/>
            <a:ext cx="1915554" cy="1200329"/>
          </a:xfrm>
          <a:prstGeom prst="rect">
            <a:avLst/>
          </a:prstGeom>
          <a:noFill/>
          <a:ln>
            <a:noFill/>
          </a:ln>
        </p:spPr>
        <p:txBody>
          <a:bodyPr wrap="square" rtlCol="0">
            <a:spAutoFit/>
          </a:bodyPr>
          <a:lstStyle/>
          <a:p>
            <a:pPr algn="ctr"/>
            <a:r>
              <a:rPr lang="en-US" sz="2400" dirty="0"/>
              <a:t>Independent Variables Clusters</a:t>
            </a:r>
          </a:p>
        </p:txBody>
      </p:sp>
      <p:sp>
        <p:nvSpPr>
          <p:cNvPr id="18" name="TextBox 17">
            <a:extLst>
              <a:ext uri="{FF2B5EF4-FFF2-40B4-BE49-F238E27FC236}">
                <a16:creationId xmlns:a16="http://schemas.microsoft.com/office/drawing/2014/main" id="{8655DD14-81F6-4CCD-8BFC-E93E5F21E541}"/>
              </a:ext>
            </a:extLst>
          </p:cNvPr>
          <p:cNvSpPr txBox="1"/>
          <p:nvPr/>
        </p:nvSpPr>
        <p:spPr>
          <a:xfrm>
            <a:off x="152399" y="2890584"/>
            <a:ext cx="2068497" cy="369332"/>
          </a:xfrm>
          <a:prstGeom prst="rect">
            <a:avLst/>
          </a:prstGeom>
          <a:noFill/>
          <a:ln>
            <a:solidFill>
              <a:schemeClr val="tx1"/>
            </a:solidFill>
          </a:ln>
        </p:spPr>
        <p:txBody>
          <a:bodyPr wrap="square" rtlCol="0">
            <a:spAutoFit/>
          </a:bodyPr>
          <a:lstStyle/>
          <a:p>
            <a:pPr algn="ctr"/>
            <a:r>
              <a:rPr lang="en-US" dirty="0"/>
              <a:t>Distance, host, slot</a:t>
            </a:r>
          </a:p>
        </p:txBody>
      </p:sp>
      <p:sp>
        <p:nvSpPr>
          <p:cNvPr id="19" name="TextBox 18">
            <a:extLst>
              <a:ext uri="{FF2B5EF4-FFF2-40B4-BE49-F238E27FC236}">
                <a16:creationId xmlns:a16="http://schemas.microsoft.com/office/drawing/2014/main" id="{B40E062A-FD6E-4131-94E2-DB0567078ECB}"/>
              </a:ext>
            </a:extLst>
          </p:cNvPr>
          <p:cNvSpPr txBox="1"/>
          <p:nvPr/>
        </p:nvSpPr>
        <p:spPr>
          <a:xfrm>
            <a:off x="221544" y="1806707"/>
            <a:ext cx="2534972" cy="646331"/>
          </a:xfrm>
          <a:prstGeom prst="rect">
            <a:avLst/>
          </a:prstGeom>
          <a:noFill/>
          <a:ln>
            <a:solidFill>
              <a:schemeClr val="tx1"/>
            </a:solidFill>
          </a:ln>
        </p:spPr>
        <p:txBody>
          <a:bodyPr wrap="square" rtlCol="0">
            <a:spAutoFit/>
          </a:bodyPr>
          <a:lstStyle/>
          <a:p>
            <a:r>
              <a:rPr lang="en-US" dirty="0"/>
              <a:t>2/3 point field goals, assists, steals, block shot</a:t>
            </a:r>
          </a:p>
        </p:txBody>
      </p:sp>
      <p:sp>
        <p:nvSpPr>
          <p:cNvPr id="20" name="TextBox 19">
            <a:extLst>
              <a:ext uri="{FF2B5EF4-FFF2-40B4-BE49-F238E27FC236}">
                <a16:creationId xmlns:a16="http://schemas.microsoft.com/office/drawing/2014/main" id="{B9954094-D166-43DF-8E6D-D59B04711374}"/>
              </a:ext>
            </a:extLst>
          </p:cNvPr>
          <p:cNvSpPr txBox="1"/>
          <p:nvPr/>
        </p:nvSpPr>
        <p:spPr>
          <a:xfrm>
            <a:off x="86956" y="5424367"/>
            <a:ext cx="2934067" cy="646331"/>
          </a:xfrm>
          <a:prstGeom prst="rect">
            <a:avLst/>
          </a:prstGeom>
          <a:noFill/>
          <a:ln>
            <a:solidFill>
              <a:schemeClr val="tx1"/>
            </a:solidFill>
          </a:ln>
        </p:spPr>
        <p:txBody>
          <a:bodyPr wrap="square" rtlCol="0">
            <a:spAutoFit/>
          </a:bodyPr>
          <a:lstStyle/>
          <a:p>
            <a:r>
              <a:rPr lang="en-US" dirty="0"/>
              <a:t>Coach ranking, career overall wins, school overall wins</a:t>
            </a:r>
          </a:p>
        </p:txBody>
      </p:sp>
      <p:sp>
        <p:nvSpPr>
          <p:cNvPr id="21" name="TextBox 20">
            <a:extLst>
              <a:ext uri="{FF2B5EF4-FFF2-40B4-BE49-F238E27FC236}">
                <a16:creationId xmlns:a16="http://schemas.microsoft.com/office/drawing/2014/main" id="{716969E1-1FC2-4E12-B8C8-6F02E0AF839A}"/>
              </a:ext>
            </a:extLst>
          </p:cNvPr>
          <p:cNvSpPr txBox="1"/>
          <p:nvPr/>
        </p:nvSpPr>
        <p:spPr>
          <a:xfrm>
            <a:off x="4817419" y="5009237"/>
            <a:ext cx="2769833" cy="646331"/>
          </a:xfrm>
          <a:prstGeom prst="rect">
            <a:avLst/>
          </a:prstGeom>
          <a:noFill/>
          <a:ln>
            <a:solidFill>
              <a:schemeClr val="tx1"/>
            </a:solidFill>
          </a:ln>
        </p:spPr>
        <p:txBody>
          <a:bodyPr wrap="square" rtlCol="0">
            <a:spAutoFit/>
          </a:bodyPr>
          <a:lstStyle/>
          <a:p>
            <a:r>
              <a:rPr lang="en-US" dirty="0"/>
              <a:t>Defensive efficiency, offensive efficiency, seed</a:t>
            </a:r>
          </a:p>
        </p:txBody>
      </p:sp>
      <p:cxnSp>
        <p:nvCxnSpPr>
          <p:cNvPr id="23" name="Straight Connector 22">
            <a:extLst>
              <a:ext uri="{FF2B5EF4-FFF2-40B4-BE49-F238E27FC236}">
                <a16:creationId xmlns:a16="http://schemas.microsoft.com/office/drawing/2014/main" id="{A9509537-EFCE-44FA-A8F1-37CF5106704F}"/>
              </a:ext>
            </a:extLst>
          </p:cNvPr>
          <p:cNvCxnSpPr>
            <a:cxnSpLocks/>
            <a:stCxn id="11" idx="7"/>
          </p:cNvCxnSpPr>
          <p:nvPr/>
        </p:nvCxnSpPr>
        <p:spPr>
          <a:xfrm flipV="1">
            <a:off x="1993378" y="2569057"/>
            <a:ext cx="907401" cy="10048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6C2BCE0-59D9-4295-B1A7-363E5C6A1021}"/>
              </a:ext>
            </a:extLst>
          </p:cNvPr>
          <p:cNvCxnSpPr>
            <a:cxnSpLocks/>
          </p:cNvCxnSpPr>
          <p:nvPr/>
        </p:nvCxnSpPr>
        <p:spPr>
          <a:xfrm>
            <a:off x="4292356" y="2552305"/>
            <a:ext cx="1036271" cy="8798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52A1801-E44D-4C60-A33E-ECCA3C00F1E2}"/>
              </a:ext>
            </a:extLst>
          </p:cNvPr>
          <p:cNvCxnSpPr>
            <a:stCxn id="11" idx="5"/>
            <a:endCxn id="7" idx="1"/>
          </p:cNvCxnSpPr>
          <p:nvPr/>
        </p:nvCxnSpPr>
        <p:spPr>
          <a:xfrm>
            <a:off x="1993378" y="4611229"/>
            <a:ext cx="1119577" cy="7975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8A898D-83C6-4E31-B02F-8FD853C64371}"/>
              </a:ext>
            </a:extLst>
          </p:cNvPr>
          <p:cNvCxnSpPr>
            <a:cxnSpLocks/>
          </p:cNvCxnSpPr>
          <p:nvPr/>
        </p:nvCxnSpPr>
        <p:spPr>
          <a:xfrm flipH="1">
            <a:off x="4143652" y="4675763"/>
            <a:ext cx="814925" cy="732629"/>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33281D0-1E91-435F-B0E1-9AE565C9009F}"/>
              </a:ext>
            </a:extLst>
          </p:cNvPr>
          <p:cNvGrpSpPr/>
          <p:nvPr/>
        </p:nvGrpSpPr>
        <p:grpSpPr>
          <a:xfrm>
            <a:off x="2880999" y="5193903"/>
            <a:ext cx="1629055" cy="1467035"/>
            <a:chOff x="2383654" y="4839810"/>
            <a:chExt cx="1629055" cy="1467035"/>
          </a:xfrm>
        </p:grpSpPr>
        <p:sp>
          <p:nvSpPr>
            <p:cNvPr id="7" name="Oval 6">
              <a:extLst>
                <a:ext uri="{FF2B5EF4-FFF2-40B4-BE49-F238E27FC236}">
                  <a16:creationId xmlns:a16="http://schemas.microsoft.com/office/drawing/2014/main" id="{1486C647-837A-4B36-A05E-E793FEB21974}"/>
                </a:ext>
              </a:extLst>
            </p:cNvPr>
            <p:cNvSpPr/>
            <p:nvPr/>
          </p:nvSpPr>
          <p:spPr>
            <a:xfrm>
              <a:off x="2388092" y="4839810"/>
              <a:ext cx="1553592" cy="14670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3BCEFA1-8DF4-4500-8767-C1EFB5FA0831}"/>
                </a:ext>
              </a:extLst>
            </p:cNvPr>
            <p:cNvSpPr txBox="1"/>
            <p:nvPr/>
          </p:nvSpPr>
          <p:spPr>
            <a:xfrm>
              <a:off x="2383654" y="5157828"/>
              <a:ext cx="1629055" cy="830997"/>
            </a:xfrm>
            <a:prstGeom prst="rect">
              <a:avLst/>
            </a:prstGeom>
            <a:noFill/>
          </p:spPr>
          <p:txBody>
            <a:bodyPr wrap="square" rtlCol="0">
              <a:spAutoFit/>
            </a:bodyPr>
            <a:lstStyle/>
            <a:p>
              <a:pPr algn="ctr"/>
              <a:r>
                <a:rPr lang="en-US" sz="2400" dirty="0"/>
                <a:t>Coach</a:t>
              </a:r>
            </a:p>
            <a:p>
              <a:r>
                <a:rPr lang="en-US" sz="2400" dirty="0"/>
                <a:t>experience </a:t>
              </a:r>
            </a:p>
          </p:txBody>
        </p:sp>
      </p:grpSp>
      <p:sp>
        <p:nvSpPr>
          <p:cNvPr id="39" name="Arrow: Right 38">
            <a:extLst>
              <a:ext uri="{FF2B5EF4-FFF2-40B4-BE49-F238E27FC236}">
                <a16:creationId xmlns:a16="http://schemas.microsoft.com/office/drawing/2014/main" id="{B9ACDCC0-89D5-4E44-A4E1-1C67BCE88AA0}"/>
              </a:ext>
            </a:extLst>
          </p:cNvPr>
          <p:cNvSpPr/>
          <p:nvPr/>
        </p:nvSpPr>
        <p:spPr>
          <a:xfrm>
            <a:off x="6421362" y="3639239"/>
            <a:ext cx="1875010" cy="74950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58829BB-FEF8-40BA-8A18-5D28645AAEE5}"/>
              </a:ext>
            </a:extLst>
          </p:cNvPr>
          <p:cNvSpPr txBox="1"/>
          <p:nvPr/>
        </p:nvSpPr>
        <p:spPr>
          <a:xfrm>
            <a:off x="6360756" y="3829326"/>
            <a:ext cx="1875010" cy="369332"/>
          </a:xfrm>
          <a:prstGeom prst="rect">
            <a:avLst/>
          </a:prstGeom>
          <a:noFill/>
        </p:spPr>
        <p:txBody>
          <a:bodyPr wrap="square" rtlCol="0">
            <a:spAutoFit/>
          </a:bodyPr>
          <a:lstStyle/>
          <a:p>
            <a:r>
              <a:rPr lang="en-US" dirty="0"/>
              <a:t>Feature selection </a:t>
            </a:r>
          </a:p>
        </p:txBody>
      </p:sp>
      <p:sp>
        <p:nvSpPr>
          <p:cNvPr id="43" name="Rectangle: Rounded Corners 42">
            <a:extLst>
              <a:ext uri="{FF2B5EF4-FFF2-40B4-BE49-F238E27FC236}">
                <a16:creationId xmlns:a16="http://schemas.microsoft.com/office/drawing/2014/main" id="{554BD574-45DA-4CEB-A4B3-AA62C2D0BE13}"/>
              </a:ext>
            </a:extLst>
          </p:cNvPr>
          <p:cNvSpPr/>
          <p:nvPr/>
        </p:nvSpPr>
        <p:spPr>
          <a:xfrm>
            <a:off x="8655333" y="3428593"/>
            <a:ext cx="2770597" cy="1245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CB9EB8D-DF5A-400E-B137-612AA394F88F}"/>
              </a:ext>
            </a:extLst>
          </p:cNvPr>
          <p:cNvSpPr txBox="1"/>
          <p:nvPr/>
        </p:nvSpPr>
        <p:spPr>
          <a:xfrm>
            <a:off x="8723368" y="3607263"/>
            <a:ext cx="2255322" cy="923330"/>
          </a:xfrm>
          <a:prstGeom prst="rect">
            <a:avLst/>
          </a:prstGeom>
          <a:noFill/>
        </p:spPr>
        <p:txBody>
          <a:bodyPr wrap="square" rtlCol="0">
            <a:spAutoFit/>
          </a:bodyPr>
          <a:lstStyle/>
          <a:p>
            <a:pPr algn="ctr"/>
            <a:r>
              <a:rPr lang="en-US" altLang="zh-CN" dirty="0">
                <a:solidFill>
                  <a:schemeClr val="bg1">
                    <a:lumMod val="95000"/>
                  </a:schemeClr>
                </a:solidFill>
              </a:rPr>
              <a:t>Dependent Variable:</a:t>
            </a:r>
          </a:p>
          <a:p>
            <a:pPr marL="285750" indent="-285750" algn="ctr">
              <a:buFont typeface="Wingdings" panose="05000000000000000000" pitchFamily="2" charset="2"/>
              <a:buChar char="Ø"/>
            </a:pPr>
            <a:r>
              <a:rPr lang="en-US" dirty="0">
                <a:solidFill>
                  <a:schemeClr val="bg1">
                    <a:lumMod val="95000"/>
                  </a:schemeClr>
                </a:solidFill>
              </a:rPr>
              <a:t>Win</a:t>
            </a:r>
          </a:p>
          <a:p>
            <a:pPr marL="285750" indent="-285750" algn="ctr">
              <a:buFont typeface="Wingdings" panose="05000000000000000000" pitchFamily="2" charset="2"/>
              <a:buChar char="Ø"/>
            </a:pPr>
            <a:r>
              <a:rPr lang="en-US" dirty="0">
                <a:solidFill>
                  <a:schemeClr val="bg1">
                    <a:lumMod val="95000"/>
                  </a:schemeClr>
                </a:solidFill>
              </a:rPr>
              <a:t>Lose</a:t>
            </a:r>
          </a:p>
        </p:txBody>
      </p:sp>
      <p:sp>
        <p:nvSpPr>
          <p:cNvPr id="46" name="TextBox 45">
            <a:extLst>
              <a:ext uri="{FF2B5EF4-FFF2-40B4-BE49-F238E27FC236}">
                <a16:creationId xmlns:a16="http://schemas.microsoft.com/office/drawing/2014/main" id="{54D147C5-FF5D-4491-A9CC-8D48BD8E8374}"/>
              </a:ext>
            </a:extLst>
          </p:cNvPr>
          <p:cNvSpPr txBox="1"/>
          <p:nvPr/>
        </p:nvSpPr>
        <p:spPr>
          <a:xfrm>
            <a:off x="6092477" y="3351969"/>
            <a:ext cx="2411568" cy="369332"/>
          </a:xfrm>
          <a:prstGeom prst="rect">
            <a:avLst/>
          </a:prstGeom>
          <a:noFill/>
          <a:ln>
            <a:solidFill>
              <a:schemeClr val="tx1"/>
            </a:solidFill>
          </a:ln>
        </p:spPr>
        <p:txBody>
          <a:bodyPr wrap="square" rtlCol="0">
            <a:spAutoFit/>
          </a:bodyPr>
          <a:lstStyle/>
          <a:p>
            <a:r>
              <a:rPr lang="en-US" dirty="0"/>
              <a:t>Using pretrained model</a:t>
            </a:r>
          </a:p>
        </p:txBody>
      </p:sp>
      <p:sp>
        <p:nvSpPr>
          <p:cNvPr id="47" name="TextBox 46">
            <a:extLst>
              <a:ext uri="{FF2B5EF4-FFF2-40B4-BE49-F238E27FC236}">
                <a16:creationId xmlns:a16="http://schemas.microsoft.com/office/drawing/2014/main" id="{062BC8C9-7EFC-49BC-AC46-C316196A3AA1}"/>
              </a:ext>
            </a:extLst>
          </p:cNvPr>
          <p:cNvSpPr txBox="1"/>
          <p:nvPr/>
        </p:nvSpPr>
        <p:spPr>
          <a:xfrm>
            <a:off x="6246723" y="4381884"/>
            <a:ext cx="2329106" cy="369332"/>
          </a:xfrm>
          <a:prstGeom prst="rect">
            <a:avLst/>
          </a:prstGeom>
          <a:noFill/>
          <a:ln>
            <a:solidFill>
              <a:schemeClr val="tx1"/>
            </a:solidFill>
          </a:ln>
        </p:spPr>
        <p:txBody>
          <a:bodyPr wrap="square" rtlCol="0">
            <a:spAutoFit/>
          </a:bodyPr>
          <a:lstStyle/>
          <a:p>
            <a:r>
              <a:rPr lang="en-US" dirty="0"/>
              <a:t>Delete collinear model</a:t>
            </a:r>
          </a:p>
        </p:txBody>
      </p:sp>
    </p:spTree>
    <p:extLst>
      <p:ext uri="{BB962C8B-B14F-4D97-AF65-F5344CB8AC3E}">
        <p14:creationId xmlns:p14="http://schemas.microsoft.com/office/powerpoint/2010/main" val="329952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6FB66DD-A265-4550-B5D4-229A5855803F}"/>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4800" dirty="0"/>
              <a:t>Generated Magic Features </a:t>
            </a:r>
          </a:p>
        </p:txBody>
      </p:sp>
      <p:pic>
        <p:nvPicPr>
          <p:cNvPr id="12" name="Picture 11">
            <a:extLst>
              <a:ext uri="{FF2B5EF4-FFF2-40B4-BE49-F238E27FC236}">
                <a16:creationId xmlns:a16="http://schemas.microsoft.com/office/drawing/2014/main" id="{3CE1B2E7-FED3-4A97-810F-4D76C7992FAC}"/>
              </a:ext>
            </a:extLst>
          </p:cNvPr>
          <p:cNvPicPr>
            <a:picLocks noChangeAspect="1"/>
          </p:cNvPicPr>
          <p:nvPr/>
        </p:nvPicPr>
        <p:blipFill>
          <a:blip r:embed="rId2"/>
          <a:stretch>
            <a:fillRect/>
          </a:stretch>
        </p:blipFill>
        <p:spPr>
          <a:xfrm>
            <a:off x="3737378" y="820061"/>
            <a:ext cx="2324755" cy="2933445"/>
          </a:xfrm>
          <a:prstGeom prst="rect">
            <a:avLst/>
          </a:prstGeom>
        </p:spPr>
      </p:pic>
      <p:pic>
        <p:nvPicPr>
          <p:cNvPr id="9" name="Picture 8">
            <a:extLst>
              <a:ext uri="{FF2B5EF4-FFF2-40B4-BE49-F238E27FC236}">
                <a16:creationId xmlns:a16="http://schemas.microsoft.com/office/drawing/2014/main" id="{3AA373D5-D59F-474A-B401-70B1801EB484}"/>
              </a:ext>
            </a:extLst>
          </p:cNvPr>
          <p:cNvPicPr>
            <a:picLocks noChangeAspect="1"/>
          </p:cNvPicPr>
          <p:nvPr/>
        </p:nvPicPr>
        <p:blipFill>
          <a:blip r:embed="rId3"/>
          <a:stretch>
            <a:fillRect/>
          </a:stretch>
        </p:blipFill>
        <p:spPr>
          <a:xfrm>
            <a:off x="642996" y="914372"/>
            <a:ext cx="2685705" cy="2744824"/>
          </a:xfrm>
          <a:prstGeom prst="rect">
            <a:avLst/>
          </a:prstGeom>
        </p:spPr>
      </p:pic>
      <p:pic>
        <p:nvPicPr>
          <p:cNvPr id="10" name="Picture 9">
            <a:extLst>
              <a:ext uri="{FF2B5EF4-FFF2-40B4-BE49-F238E27FC236}">
                <a16:creationId xmlns:a16="http://schemas.microsoft.com/office/drawing/2014/main" id="{B9E45376-0E8A-455A-B5C6-A686276D9B4D}"/>
              </a:ext>
            </a:extLst>
          </p:cNvPr>
          <p:cNvPicPr>
            <a:picLocks noChangeAspect="1"/>
          </p:cNvPicPr>
          <p:nvPr/>
        </p:nvPicPr>
        <p:blipFill>
          <a:blip r:embed="rId4"/>
          <a:stretch>
            <a:fillRect/>
          </a:stretch>
        </p:blipFill>
        <p:spPr>
          <a:xfrm>
            <a:off x="6519941" y="884735"/>
            <a:ext cx="2206446" cy="2912800"/>
          </a:xfrm>
          <a:prstGeom prst="rect">
            <a:avLst/>
          </a:prstGeom>
        </p:spPr>
      </p:pic>
      <p:pic>
        <p:nvPicPr>
          <p:cNvPr id="11" name="Picture 10">
            <a:extLst>
              <a:ext uri="{FF2B5EF4-FFF2-40B4-BE49-F238E27FC236}">
                <a16:creationId xmlns:a16="http://schemas.microsoft.com/office/drawing/2014/main" id="{CD8856C2-678C-4F9C-BE12-EBC016A62CBA}"/>
              </a:ext>
            </a:extLst>
          </p:cNvPr>
          <p:cNvPicPr>
            <a:picLocks noChangeAspect="1"/>
          </p:cNvPicPr>
          <p:nvPr/>
        </p:nvPicPr>
        <p:blipFill>
          <a:blip r:embed="rId5"/>
          <a:stretch>
            <a:fillRect/>
          </a:stretch>
        </p:blipFill>
        <p:spPr>
          <a:xfrm>
            <a:off x="9126437" y="1396799"/>
            <a:ext cx="2685706" cy="2356707"/>
          </a:xfrm>
          <a:prstGeom prst="rect">
            <a:avLst/>
          </a:prstGeom>
        </p:spPr>
      </p:pic>
      <p:pic>
        <p:nvPicPr>
          <p:cNvPr id="24" name="Picture 23">
            <a:extLst>
              <a:ext uri="{FF2B5EF4-FFF2-40B4-BE49-F238E27FC236}">
                <a16:creationId xmlns:a16="http://schemas.microsoft.com/office/drawing/2014/main" id="{5E493E47-A9E8-41AE-9FD9-B6C1C827185C}"/>
              </a:ext>
            </a:extLst>
          </p:cNvPr>
          <p:cNvPicPr>
            <a:picLocks noChangeAspect="1"/>
          </p:cNvPicPr>
          <p:nvPr/>
        </p:nvPicPr>
        <p:blipFill>
          <a:blip r:embed="rId6"/>
          <a:stretch>
            <a:fillRect/>
          </a:stretch>
        </p:blipFill>
        <p:spPr>
          <a:xfrm>
            <a:off x="6062133" y="1286217"/>
            <a:ext cx="400050" cy="2362200"/>
          </a:xfrm>
          <a:prstGeom prst="rect">
            <a:avLst/>
          </a:prstGeom>
        </p:spPr>
      </p:pic>
      <p:pic>
        <p:nvPicPr>
          <p:cNvPr id="26" name="Picture 25">
            <a:extLst>
              <a:ext uri="{FF2B5EF4-FFF2-40B4-BE49-F238E27FC236}">
                <a16:creationId xmlns:a16="http://schemas.microsoft.com/office/drawing/2014/main" id="{7D55A99C-A520-4181-9755-E59453752A9D}"/>
              </a:ext>
            </a:extLst>
          </p:cNvPr>
          <p:cNvPicPr>
            <a:picLocks noChangeAspect="1"/>
          </p:cNvPicPr>
          <p:nvPr/>
        </p:nvPicPr>
        <p:blipFill>
          <a:blip r:embed="rId6"/>
          <a:stretch>
            <a:fillRect/>
          </a:stretch>
        </p:blipFill>
        <p:spPr>
          <a:xfrm>
            <a:off x="3239495" y="1286217"/>
            <a:ext cx="400050" cy="2362200"/>
          </a:xfrm>
          <a:prstGeom prst="rect">
            <a:avLst/>
          </a:prstGeom>
        </p:spPr>
      </p:pic>
      <p:pic>
        <p:nvPicPr>
          <p:cNvPr id="27" name="Picture 26">
            <a:extLst>
              <a:ext uri="{FF2B5EF4-FFF2-40B4-BE49-F238E27FC236}">
                <a16:creationId xmlns:a16="http://schemas.microsoft.com/office/drawing/2014/main" id="{09F70AE3-D500-4176-A275-9AC024C61E0B}"/>
              </a:ext>
            </a:extLst>
          </p:cNvPr>
          <p:cNvPicPr>
            <a:picLocks noChangeAspect="1"/>
          </p:cNvPicPr>
          <p:nvPr/>
        </p:nvPicPr>
        <p:blipFill>
          <a:blip r:embed="rId6"/>
          <a:stretch>
            <a:fillRect/>
          </a:stretch>
        </p:blipFill>
        <p:spPr>
          <a:xfrm>
            <a:off x="8926412" y="1209242"/>
            <a:ext cx="400050" cy="2362200"/>
          </a:xfrm>
          <a:prstGeom prst="rect">
            <a:avLst/>
          </a:prstGeom>
        </p:spPr>
      </p:pic>
      <p:sp>
        <p:nvSpPr>
          <p:cNvPr id="36" name="TextBox 35">
            <a:extLst>
              <a:ext uri="{FF2B5EF4-FFF2-40B4-BE49-F238E27FC236}">
                <a16:creationId xmlns:a16="http://schemas.microsoft.com/office/drawing/2014/main" id="{42335755-E26A-4A28-B0FA-40128B6BFC24}"/>
              </a:ext>
            </a:extLst>
          </p:cNvPr>
          <p:cNvSpPr txBox="1"/>
          <p:nvPr/>
        </p:nvSpPr>
        <p:spPr>
          <a:xfrm>
            <a:off x="746134" y="3859903"/>
            <a:ext cx="2479428" cy="646331"/>
          </a:xfrm>
          <a:prstGeom prst="rect">
            <a:avLst/>
          </a:prstGeom>
          <a:noFill/>
        </p:spPr>
        <p:txBody>
          <a:bodyPr wrap="square" rtlCol="0">
            <a:spAutoFit/>
          </a:bodyPr>
          <a:lstStyle/>
          <a:p>
            <a:r>
              <a:rPr lang="en-US" dirty="0"/>
              <a:t>X1: exp win</a:t>
            </a:r>
          </a:p>
          <a:p>
            <a:r>
              <a:rPr lang="en-US" dirty="0"/>
              <a:t>X57: coach before final</a:t>
            </a:r>
          </a:p>
        </p:txBody>
      </p:sp>
      <p:sp>
        <p:nvSpPr>
          <p:cNvPr id="38" name="TextBox 37">
            <a:extLst>
              <a:ext uri="{FF2B5EF4-FFF2-40B4-BE49-F238E27FC236}">
                <a16:creationId xmlns:a16="http://schemas.microsoft.com/office/drawing/2014/main" id="{FE485596-1A7F-4CDA-87BE-1318EA3D5146}"/>
              </a:ext>
            </a:extLst>
          </p:cNvPr>
          <p:cNvSpPr txBox="1"/>
          <p:nvPr/>
        </p:nvSpPr>
        <p:spPr>
          <a:xfrm>
            <a:off x="3523392" y="3768373"/>
            <a:ext cx="2752725" cy="923330"/>
          </a:xfrm>
          <a:prstGeom prst="rect">
            <a:avLst/>
          </a:prstGeom>
          <a:noFill/>
        </p:spPr>
        <p:txBody>
          <a:bodyPr wrap="square" rtlCol="0">
            <a:spAutoFit/>
          </a:bodyPr>
          <a:lstStyle/>
          <a:p>
            <a:r>
              <a:rPr lang="en-US" dirty="0"/>
              <a:t>X60: coach preseason</a:t>
            </a:r>
          </a:p>
          <a:p>
            <a:r>
              <a:rPr lang="en-US" dirty="0"/>
              <a:t>X61: ex coach before final</a:t>
            </a:r>
          </a:p>
          <a:p>
            <a:r>
              <a:rPr lang="en-US" dirty="0"/>
              <a:t>X3: seed</a:t>
            </a:r>
          </a:p>
        </p:txBody>
      </p:sp>
      <p:sp>
        <p:nvSpPr>
          <p:cNvPr id="40" name="TextBox 39">
            <a:extLst>
              <a:ext uri="{FF2B5EF4-FFF2-40B4-BE49-F238E27FC236}">
                <a16:creationId xmlns:a16="http://schemas.microsoft.com/office/drawing/2014/main" id="{3C512B69-AE89-4AA1-BA55-2960F517B7C0}"/>
              </a:ext>
            </a:extLst>
          </p:cNvPr>
          <p:cNvSpPr txBox="1"/>
          <p:nvPr/>
        </p:nvSpPr>
        <p:spPr>
          <a:xfrm>
            <a:off x="6786463" y="3739483"/>
            <a:ext cx="2539999" cy="1200329"/>
          </a:xfrm>
          <a:prstGeom prst="rect">
            <a:avLst/>
          </a:prstGeom>
          <a:noFill/>
        </p:spPr>
        <p:txBody>
          <a:bodyPr wrap="square" rtlCol="0">
            <a:spAutoFit/>
          </a:bodyPr>
          <a:lstStyle/>
          <a:p>
            <a:r>
              <a:rPr lang="en-US" dirty="0"/>
              <a:t>X56: score dis </a:t>
            </a:r>
          </a:p>
          <a:p>
            <a:r>
              <a:rPr lang="en-US" dirty="0"/>
              <a:t>X47: f3 score dis</a:t>
            </a:r>
          </a:p>
          <a:p>
            <a:r>
              <a:rPr lang="en-US" dirty="0"/>
              <a:t>X45: ap progress</a:t>
            </a:r>
          </a:p>
          <a:p>
            <a:r>
              <a:rPr lang="en-US" dirty="0"/>
              <a:t>X61: </a:t>
            </a:r>
            <a:r>
              <a:rPr lang="en-US" dirty="0" err="1"/>
              <a:t>pct</a:t>
            </a:r>
            <a:r>
              <a:rPr lang="en-US" dirty="0"/>
              <a:t> score</a:t>
            </a:r>
          </a:p>
        </p:txBody>
      </p:sp>
      <p:sp>
        <p:nvSpPr>
          <p:cNvPr id="29" name="TextBox 28">
            <a:extLst>
              <a:ext uri="{FF2B5EF4-FFF2-40B4-BE49-F238E27FC236}">
                <a16:creationId xmlns:a16="http://schemas.microsoft.com/office/drawing/2014/main" id="{43CC047A-074E-4990-AC27-1CCD2ABA0C5F}"/>
              </a:ext>
            </a:extLst>
          </p:cNvPr>
          <p:cNvSpPr txBox="1"/>
          <p:nvPr/>
        </p:nvSpPr>
        <p:spPr>
          <a:xfrm>
            <a:off x="9486900" y="4019550"/>
            <a:ext cx="2062104" cy="369332"/>
          </a:xfrm>
          <a:prstGeom prst="rect">
            <a:avLst/>
          </a:prstGeom>
          <a:noFill/>
        </p:spPr>
        <p:txBody>
          <a:bodyPr wrap="square" rtlCol="0">
            <a:spAutoFit/>
          </a:bodyPr>
          <a:lstStyle/>
          <a:p>
            <a:r>
              <a:rPr lang="en-US" dirty="0"/>
              <a:t>others</a:t>
            </a:r>
          </a:p>
        </p:txBody>
      </p:sp>
      <p:sp>
        <p:nvSpPr>
          <p:cNvPr id="31" name="TextBox 30">
            <a:extLst>
              <a:ext uri="{FF2B5EF4-FFF2-40B4-BE49-F238E27FC236}">
                <a16:creationId xmlns:a16="http://schemas.microsoft.com/office/drawing/2014/main" id="{EBC449C3-C04A-4972-BF7C-67E550AAC833}"/>
              </a:ext>
            </a:extLst>
          </p:cNvPr>
          <p:cNvSpPr txBox="1"/>
          <p:nvPr/>
        </p:nvSpPr>
        <p:spPr>
          <a:xfrm>
            <a:off x="390525" y="539398"/>
            <a:ext cx="10972800" cy="369332"/>
          </a:xfrm>
          <a:prstGeom prst="rect">
            <a:avLst/>
          </a:prstGeom>
          <a:noFill/>
        </p:spPr>
        <p:txBody>
          <a:bodyPr wrap="square" rtlCol="0">
            <a:spAutoFit/>
          </a:bodyPr>
          <a:lstStyle/>
          <a:p>
            <a:r>
              <a:rPr lang="en-US" dirty="0" err="1"/>
              <a:t>gp_exp</a:t>
            </a:r>
            <a:r>
              <a:rPr lang="en-US" dirty="0"/>
              <a:t> :                                            </a:t>
            </a:r>
            <a:r>
              <a:rPr lang="en-US" dirty="0" err="1"/>
              <a:t>gp_coach</a:t>
            </a:r>
            <a:r>
              <a:rPr lang="en-US" dirty="0"/>
              <a:t> :                                     </a:t>
            </a:r>
            <a:r>
              <a:rPr lang="en-US" dirty="0" err="1"/>
              <a:t>gp_score</a:t>
            </a:r>
            <a:r>
              <a:rPr lang="en-US" dirty="0"/>
              <a:t>  :                                    </a:t>
            </a:r>
            <a:r>
              <a:rPr lang="en-US" dirty="0" err="1"/>
              <a:t>gp_supp</a:t>
            </a:r>
            <a:r>
              <a:rPr lang="en-US" dirty="0"/>
              <a:t> :</a:t>
            </a:r>
          </a:p>
        </p:txBody>
      </p:sp>
      <p:sp>
        <p:nvSpPr>
          <p:cNvPr id="2" name="Rectangle 1">
            <a:extLst>
              <a:ext uri="{FF2B5EF4-FFF2-40B4-BE49-F238E27FC236}">
                <a16:creationId xmlns:a16="http://schemas.microsoft.com/office/drawing/2014/main" id="{2ADFD18A-0F35-44DA-B40A-FE65673BB29B}"/>
              </a:ext>
            </a:extLst>
          </p:cNvPr>
          <p:cNvSpPr/>
          <p:nvPr/>
        </p:nvSpPr>
        <p:spPr>
          <a:xfrm>
            <a:off x="2371724" y="5650099"/>
            <a:ext cx="8029575" cy="646331"/>
          </a:xfrm>
          <a:prstGeom prst="rect">
            <a:avLst/>
          </a:prstGeom>
        </p:spPr>
        <p:txBody>
          <a:bodyPr wrap="square">
            <a:spAutoFit/>
          </a:bodyPr>
          <a:lstStyle/>
          <a:p>
            <a:pPr marL="114300" lvl="0">
              <a:buClr>
                <a:srgbClr val="000000"/>
              </a:buClr>
              <a:buSzPts val="1800"/>
            </a:pPr>
            <a:r>
              <a:rPr lang="en-US" dirty="0">
                <a:solidFill>
                  <a:srgbClr val="000000"/>
                </a:solidFill>
              </a:rPr>
              <a:t>This algorithm stimulate the natural evolving process to choose features according to their fitness to find a near-optimal solution using genetic algorithm.</a:t>
            </a:r>
          </a:p>
        </p:txBody>
      </p:sp>
    </p:spTree>
    <p:extLst>
      <p:ext uri="{BB962C8B-B14F-4D97-AF65-F5344CB8AC3E}">
        <p14:creationId xmlns:p14="http://schemas.microsoft.com/office/powerpoint/2010/main" val="43552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E2E0AFE-704B-4CB8-AB9D-D44727875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575911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14D11-6967-410E-BE0B-71587FD9FAFD}"/>
              </a:ext>
            </a:extLst>
          </p:cNvPr>
          <p:cNvSpPr>
            <a:spLocks noGrp="1"/>
          </p:cNvSpPr>
          <p:nvPr>
            <p:ph type="title"/>
          </p:nvPr>
        </p:nvSpPr>
        <p:spPr>
          <a:xfrm>
            <a:off x="821516" y="640263"/>
            <a:ext cx="4911826" cy="1344975"/>
          </a:xfrm>
        </p:spPr>
        <p:txBody>
          <a:bodyPr>
            <a:normAutofit/>
          </a:bodyPr>
          <a:lstStyle/>
          <a:p>
            <a:r>
              <a:rPr lang="en-US" sz="4000"/>
              <a:t>Baseline </a:t>
            </a:r>
          </a:p>
        </p:txBody>
      </p:sp>
      <p:sp>
        <p:nvSpPr>
          <p:cNvPr id="14" name="Content Placeholder 13">
            <a:extLst>
              <a:ext uri="{FF2B5EF4-FFF2-40B4-BE49-F238E27FC236}">
                <a16:creationId xmlns:a16="http://schemas.microsoft.com/office/drawing/2014/main" id="{67F06899-7502-4056-B8F2-A4780705A491}"/>
              </a:ext>
            </a:extLst>
          </p:cNvPr>
          <p:cNvSpPr>
            <a:spLocks noGrp="1"/>
          </p:cNvSpPr>
          <p:nvPr>
            <p:ph idx="1"/>
          </p:nvPr>
        </p:nvSpPr>
        <p:spPr>
          <a:xfrm>
            <a:off x="821515" y="2121762"/>
            <a:ext cx="4911827" cy="3626917"/>
          </a:xfrm>
        </p:spPr>
        <p:txBody>
          <a:bodyPr>
            <a:normAutofit/>
          </a:bodyPr>
          <a:lstStyle/>
          <a:p>
            <a:r>
              <a:rPr lang="en-US" altLang="zh-CN" sz="2400" dirty="0"/>
              <a:t>The two above figures are results of our baseline, </a:t>
            </a:r>
            <a:r>
              <a:rPr lang="en-US" altLang="zh-CN" sz="2400" dirty="0" err="1"/>
              <a:t>Keras</a:t>
            </a:r>
            <a:r>
              <a:rPr lang="en-US" altLang="zh-CN" sz="2400" dirty="0"/>
              <a:t> neural network. </a:t>
            </a:r>
          </a:p>
          <a:p>
            <a:pPr lvl="1">
              <a:buFont typeface="Wingdings" panose="05000000000000000000" pitchFamily="2" charset="2"/>
              <a:buChar char="Ø"/>
            </a:pPr>
            <a:r>
              <a:rPr lang="en-US" sz="2000" dirty="0"/>
              <a:t>Accuracy 72%</a:t>
            </a:r>
          </a:p>
          <a:p>
            <a:pPr lvl="1">
              <a:buFont typeface="Wingdings" panose="05000000000000000000" pitchFamily="2" charset="2"/>
              <a:buChar char="Ø"/>
            </a:pPr>
            <a:r>
              <a:rPr lang="en-US" sz="2000" dirty="0" err="1"/>
              <a:t>Logloss</a:t>
            </a:r>
            <a:r>
              <a:rPr lang="en-US" sz="2000" dirty="0"/>
              <a:t> 0.53</a:t>
            </a:r>
          </a:p>
          <a:p>
            <a:pPr marL="457200" lvl="1" indent="0">
              <a:buNone/>
            </a:pPr>
            <a:endParaRPr lang="en-US" sz="2000" dirty="0"/>
          </a:p>
          <a:p>
            <a:r>
              <a:rPr lang="en-US" sz="2400" dirty="0"/>
              <a:t>The below figure shows the permutation importance. </a:t>
            </a:r>
          </a:p>
          <a:p>
            <a:pPr lvl="1">
              <a:buFont typeface="Wingdings" panose="05000000000000000000" pitchFamily="2" charset="2"/>
              <a:buChar char="Ø"/>
            </a:pPr>
            <a:r>
              <a:rPr lang="en-US" sz="2000" dirty="0"/>
              <a:t>Get general intuition</a:t>
            </a:r>
          </a:p>
          <a:p>
            <a:pPr lvl="1">
              <a:buFont typeface="Wingdings" panose="05000000000000000000" pitchFamily="2" charset="2"/>
              <a:buChar char="Ø"/>
            </a:pPr>
            <a:r>
              <a:rPr lang="en-US" sz="2000" dirty="0"/>
              <a:t>Confirm the correctness of our magic features.</a:t>
            </a:r>
          </a:p>
        </p:txBody>
      </p:sp>
      <p:pic>
        <p:nvPicPr>
          <p:cNvPr id="12" name="Content Placeholder 6">
            <a:extLst>
              <a:ext uri="{FF2B5EF4-FFF2-40B4-BE49-F238E27FC236}">
                <a16:creationId xmlns:a16="http://schemas.microsoft.com/office/drawing/2014/main" id="{937501E1-C805-4884-809B-5B4CF5F2C03D}"/>
              </a:ext>
            </a:extLst>
          </p:cNvPr>
          <p:cNvPicPr>
            <a:picLocks noChangeAspect="1"/>
          </p:cNvPicPr>
          <p:nvPr/>
        </p:nvPicPr>
        <p:blipFill>
          <a:blip r:embed="rId2"/>
          <a:stretch>
            <a:fillRect/>
          </a:stretch>
        </p:blipFill>
        <p:spPr>
          <a:xfrm>
            <a:off x="6438732" y="518613"/>
            <a:ext cx="2555747" cy="1795412"/>
          </a:xfrm>
          <a:prstGeom prst="rect">
            <a:avLst/>
          </a:prstGeom>
        </p:spPr>
      </p:pic>
      <p:pic>
        <p:nvPicPr>
          <p:cNvPr id="8" name="Picture 7">
            <a:extLst>
              <a:ext uri="{FF2B5EF4-FFF2-40B4-BE49-F238E27FC236}">
                <a16:creationId xmlns:a16="http://schemas.microsoft.com/office/drawing/2014/main" id="{7041D693-F0B8-44BD-9EC1-F4630ED1C466}"/>
              </a:ext>
            </a:extLst>
          </p:cNvPr>
          <p:cNvPicPr>
            <a:picLocks noChangeAspect="1"/>
          </p:cNvPicPr>
          <p:nvPr/>
        </p:nvPicPr>
        <p:blipFill>
          <a:blip r:embed="rId3"/>
          <a:stretch>
            <a:fillRect/>
          </a:stretch>
        </p:blipFill>
        <p:spPr>
          <a:xfrm>
            <a:off x="9316212" y="528476"/>
            <a:ext cx="2555747" cy="1776244"/>
          </a:xfrm>
          <a:prstGeom prst="rect">
            <a:avLst/>
          </a:prstGeom>
        </p:spPr>
      </p:pic>
      <p:pic>
        <p:nvPicPr>
          <p:cNvPr id="9" name="Picture 8">
            <a:extLst>
              <a:ext uri="{FF2B5EF4-FFF2-40B4-BE49-F238E27FC236}">
                <a16:creationId xmlns:a16="http://schemas.microsoft.com/office/drawing/2014/main" id="{81DC0593-4639-4B83-AF0D-6D1E3290620E}"/>
              </a:ext>
            </a:extLst>
          </p:cNvPr>
          <p:cNvPicPr>
            <a:picLocks noChangeAspect="1"/>
          </p:cNvPicPr>
          <p:nvPr/>
        </p:nvPicPr>
        <p:blipFill>
          <a:blip r:embed="rId4"/>
          <a:stretch>
            <a:fillRect/>
          </a:stretch>
        </p:blipFill>
        <p:spPr>
          <a:xfrm>
            <a:off x="6438732" y="3040577"/>
            <a:ext cx="5433229" cy="2947525"/>
          </a:xfrm>
          <a:prstGeom prst="rect">
            <a:avLst/>
          </a:prstGeom>
        </p:spPr>
      </p:pic>
    </p:spTree>
    <p:extLst>
      <p:ext uri="{BB962C8B-B14F-4D97-AF65-F5344CB8AC3E}">
        <p14:creationId xmlns:p14="http://schemas.microsoft.com/office/powerpoint/2010/main" val="365917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314D11-6967-410E-BE0B-71587FD9FAF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Best single model </a:t>
            </a:r>
            <a:r>
              <a:rPr lang="en-US" altLang="zh-CN" dirty="0"/>
              <a:t>explanation</a:t>
            </a:r>
            <a:r>
              <a:rPr lang="en-US" dirty="0"/>
              <a:t> --features</a:t>
            </a:r>
          </a:p>
        </p:txBody>
      </p:sp>
      <p:sp>
        <p:nvSpPr>
          <p:cNvPr id="6" name="TextBox 5">
            <a:extLst>
              <a:ext uri="{FF2B5EF4-FFF2-40B4-BE49-F238E27FC236}">
                <a16:creationId xmlns:a16="http://schemas.microsoft.com/office/drawing/2014/main" id="{D6BB4E20-87F5-4621-A235-DEE3F3F8F018}"/>
              </a:ext>
            </a:extLst>
          </p:cNvPr>
          <p:cNvSpPr txBox="1"/>
          <p:nvPr/>
        </p:nvSpPr>
        <p:spPr>
          <a:xfrm>
            <a:off x="838200" y="2015406"/>
            <a:ext cx="5660254" cy="1935153"/>
          </a:xfrm>
          <a:prstGeom prst="rect">
            <a:avLst/>
          </a:prstGeom>
        </p:spPr>
        <p:txBody>
          <a:bodyPr vert="horz" lIns="91440" tIns="45720" rIns="91440" bIns="45720" rtlCol="0" anchor="t">
            <a:normAutofit lnSpcReduction="10000"/>
          </a:bodyPr>
          <a:lstStyle/>
          <a:p>
            <a:pPr indent="-228600" defTabSz="914400">
              <a:lnSpc>
                <a:spcPct val="90000"/>
              </a:lnSpc>
              <a:spcAft>
                <a:spcPts val="600"/>
              </a:spcAft>
              <a:buFont typeface="Arial" panose="020B0604020202020204" pitchFamily="34" charset="0"/>
              <a:buChar char="•"/>
            </a:pPr>
            <a:r>
              <a:rPr lang="en-US" sz="2000" dirty="0">
                <a:solidFill>
                  <a:srgbClr val="FFFFFF"/>
                </a:solidFill>
              </a:rPr>
              <a:t>Important original features:</a:t>
            </a:r>
          </a:p>
          <a:p>
            <a:pPr indent="-228600" defTabSz="914400">
              <a:lnSpc>
                <a:spcPct val="90000"/>
              </a:lnSpc>
              <a:spcAft>
                <a:spcPts val="600"/>
              </a:spcAft>
              <a:buFont typeface="Arial" panose="020B0604020202020204" pitchFamily="34" charset="0"/>
              <a:buChar char="•"/>
            </a:pPr>
            <a:endParaRPr lang="en-US" sz="2000" dirty="0">
              <a:solidFill>
                <a:srgbClr val="FFFFFF"/>
              </a:solidFill>
            </a:endParaRPr>
          </a:p>
          <a:p>
            <a:pPr marL="857250" lvl="1" indent="-342900" defTabSz="914400">
              <a:lnSpc>
                <a:spcPct val="90000"/>
              </a:lnSpc>
              <a:spcAft>
                <a:spcPts val="600"/>
              </a:spcAft>
              <a:buFont typeface="Wingdings" panose="05000000000000000000" pitchFamily="2" charset="2"/>
              <a:buChar char="Ø"/>
            </a:pPr>
            <a:r>
              <a:rPr lang="en-US" sz="1600" dirty="0">
                <a:solidFill>
                  <a:srgbClr val="FFFFFF"/>
                </a:solidFill>
              </a:rPr>
              <a:t>Coach ranking before final, Final Ap poll team ranking</a:t>
            </a:r>
          </a:p>
          <a:p>
            <a:pPr marL="857250" lvl="1" indent="-342900" defTabSz="914400">
              <a:lnSpc>
                <a:spcPct val="90000"/>
              </a:lnSpc>
              <a:spcAft>
                <a:spcPts val="600"/>
              </a:spcAft>
              <a:buFont typeface="Wingdings" panose="05000000000000000000" pitchFamily="2" charset="2"/>
              <a:buChar char="Ø"/>
            </a:pPr>
            <a:r>
              <a:rPr lang="en-US" sz="1600" dirty="0">
                <a:solidFill>
                  <a:srgbClr val="FFFFFF"/>
                </a:solidFill>
              </a:rPr>
              <a:t>Opponents 3 points field goals, Opponents free throws</a:t>
            </a:r>
          </a:p>
          <a:p>
            <a:pPr marL="857250" lvl="1" indent="-342900" defTabSz="914400">
              <a:lnSpc>
                <a:spcPct val="90000"/>
              </a:lnSpc>
              <a:spcAft>
                <a:spcPts val="600"/>
              </a:spcAft>
              <a:buFont typeface="Wingdings" panose="05000000000000000000" pitchFamily="2" charset="2"/>
              <a:buChar char="Ø"/>
            </a:pPr>
            <a:r>
              <a:rPr lang="en-US" sz="1600" dirty="0">
                <a:solidFill>
                  <a:srgbClr val="FFFFFF"/>
                </a:solidFill>
              </a:rPr>
              <a:t>Coach wins at current school</a:t>
            </a:r>
          </a:p>
          <a:p>
            <a:pPr marL="857250" lvl="1" indent="-342900" defTabSz="914400">
              <a:lnSpc>
                <a:spcPct val="90000"/>
              </a:lnSpc>
              <a:spcAft>
                <a:spcPts val="600"/>
              </a:spcAft>
              <a:buFont typeface="Wingdings" panose="05000000000000000000" pitchFamily="2" charset="2"/>
              <a:buChar char="Ø"/>
            </a:pPr>
            <a:r>
              <a:rPr lang="en-US" sz="1600" dirty="0">
                <a:solidFill>
                  <a:srgbClr val="FFFFFF"/>
                </a:solidFill>
              </a:rPr>
              <a:t>Steals rate, Seed, Distance</a:t>
            </a:r>
            <a:endParaRPr lang="en-US" sz="2000" dirty="0">
              <a:solidFill>
                <a:srgbClr val="FFFFFF"/>
              </a:solidFill>
            </a:endParaRPr>
          </a:p>
          <a:p>
            <a:pPr indent="-228600" defTabSz="914400">
              <a:lnSpc>
                <a:spcPct val="90000"/>
              </a:lnSpc>
              <a:spcAft>
                <a:spcPts val="600"/>
              </a:spcAft>
              <a:buFont typeface="Arial" panose="020B0604020202020204" pitchFamily="34" charset="0"/>
              <a:buChar char="•"/>
            </a:pPr>
            <a:endParaRPr lang="en-US" sz="2000" dirty="0">
              <a:solidFill>
                <a:srgbClr val="FFFFFF"/>
              </a:solidFill>
            </a:endParaRPr>
          </a:p>
          <a:p>
            <a:pPr indent="-228600" defTabSz="914400">
              <a:lnSpc>
                <a:spcPct val="90000"/>
              </a:lnSpc>
              <a:spcAft>
                <a:spcPts val="600"/>
              </a:spcAft>
              <a:buFont typeface="Arial" panose="020B0604020202020204" pitchFamily="34" charset="0"/>
              <a:buChar char="•"/>
            </a:pPr>
            <a:endParaRPr lang="en-US" sz="2000" dirty="0">
              <a:solidFill>
                <a:srgbClr val="FFFFFF"/>
              </a:solidFill>
            </a:endParaRPr>
          </a:p>
        </p:txBody>
      </p:sp>
      <p:pic>
        <p:nvPicPr>
          <p:cNvPr id="7" name="Picture 6">
            <a:extLst>
              <a:ext uri="{FF2B5EF4-FFF2-40B4-BE49-F238E27FC236}">
                <a16:creationId xmlns:a16="http://schemas.microsoft.com/office/drawing/2014/main" id="{9C998D0F-58B0-48D2-A881-4B2398F6A432}"/>
              </a:ext>
            </a:extLst>
          </p:cNvPr>
          <p:cNvPicPr>
            <a:picLocks noChangeAspect="1"/>
          </p:cNvPicPr>
          <p:nvPr/>
        </p:nvPicPr>
        <p:blipFill>
          <a:blip r:embed="rId2"/>
          <a:stretch>
            <a:fillRect/>
          </a:stretch>
        </p:blipFill>
        <p:spPr>
          <a:xfrm>
            <a:off x="7856006" y="1634005"/>
            <a:ext cx="3483222" cy="325681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1" name="Picture 10">
            <a:extLst>
              <a:ext uri="{FF2B5EF4-FFF2-40B4-BE49-F238E27FC236}">
                <a16:creationId xmlns:a16="http://schemas.microsoft.com/office/drawing/2014/main" id="{796641AD-F5FF-4780-967C-3DE4CE79DCBC}"/>
              </a:ext>
            </a:extLst>
          </p:cNvPr>
          <p:cNvPicPr>
            <a:picLocks noChangeAspect="1"/>
          </p:cNvPicPr>
          <p:nvPr/>
        </p:nvPicPr>
        <p:blipFill>
          <a:blip r:embed="rId3"/>
          <a:stretch>
            <a:fillRect/>
          </a:stretch>
        </p:blipFill>
        <p:spPr>
          <a:xfrm>
            <a:off x="4400551" y="4863818"/>
            <a:ext cx="6938677" cy="1960176"/>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cxnSp>
        <p:nvCxnSpPr>
          <p:cNvPr id="13" name="Straight Connector 12">
            <a:extLst>
              <a:ext uri="{FF2B5EF4-FFF2-40B4-BE49-F238E27FC236}">
                <a16:creationId xmlns:a16="http://schemas.microsoft.com/office/drawing/2014/main" id="{91B5F832-43DC-4A68-AE9E-C781FB7C7250}"/>
              </a:ext>
            </a:extLst>
          </p:cNvPr>
          <p:cNvCxnSpPr>
            <a:cxnSpLocks/>
            <a:stCxn id="11" idx="0"/>
            <a:endCxn id="11" idx="1"/>
          </p:cNvCxnSpPr>
          <p:nvPr/>
        </p:nvCxnSpPr>
        <p:spPr>
          <a:xfrm>
            <a:off x="4400551" y="4863818"/>
            <a:ext cx="69386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0E5F0B-6C60-476D-80C4-76A63A50C2C7}"/>
              </a:ext>
            </a:extLst>
          </p:cNvPr>
          <p:cNvSpPr txBox="1"/>
          <p:nvPr/>
        </p:nvSpPr>
        <p:spPr>
          <a:xfrm>
            <a:off x="838200" y="4067062"/>
            <a:ext cx="3275861" cy="215443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lumMod val="95000"/>
                  </a:schemeClr>
                </a:solidFill>
              </a:rPr>
              <a:t>Interesting Findings</a:t>
            </a:r>
          </a:p>
          <a:p>
            <a:pPr marL="285750" indent="-285750">
              <a:buFont typeface="Wingdings" panose="05000000000000000000" pitchFamily="2" charset="2"/>
              <a:buChar char="Ø"/>
            </a:pPr>
            <a:endParaRPr lang="en-US" sz="1600" dirty="0">
              <a:solidFill>
                <a:schemeClr val="bg1">
                  <a:lumMod val="95000"/>
                </a:schemeClr>
              </a:solidFill>
            </a:endParaRPr>
          </a:p>
          <a:p>
            <a:pPr marL="285750" indent="-285750">
              <a:buFont typeface="Wingdings" panose="05000000000000000000" pitchFamily="2" charset="2"/>
              <a:buChar char="Ø"/>
            </a:pPr>
            <a:r>
              <a:rPr lang="en-US" sz="1600" dirty="0">
                <a:solidFill>
                  <a:schemeClr val="bg1">
                    <a:lumMod val="95000"/>
                  </a:schemeClr>
                </a:solidFill>
              </a:rPr>
              <a:t>Coach ranking (final) is more decisive than seed</a:t>
            </a:r>
          </a:p>
          <a:p>
            <a:pPr marL="285750" indent="-285750">
              <a:buFont typeface="Wingdings" panose="05000000000000000000" pitchFamily="2" charset="2"/>
              <a:buChar char="Ø"/>
            </a:pPr>
            <a:r>
              <a:rPr lang="en-US" sz="1600" dirty="0">
                <a:solidFill>
                  <a:schemeClr val="bg1">
                    <a:lumMod val="95000"/>
                  </a:schemeClr>
                </a:solidFill>
              </a:rPr>
              <a:t>A team’s opponents average goals are more informative than itself</a:t>
            </a:r>
          </a:p>
          <a:p>
            <a:pPr marL="285750" indent="-285750">
              <a:buFont typeface="Wingdings" panose="05000000000000000000" pitchFamily="2" charset="2"/>
              <a:buChar char="Ø"/>
            </a:pPr>
            <a:r>
              <a:rPr lang="en-US" sz="1600" dirty="0">
                <a:solidFill>
                  <a:schemeClr val="bg1">
                    <a:lumMod val="95000"/>
                  </a:schemeClr>
                </a:solidFill>
              </a:rPr>
              <a:t>Distance has some importance</a:t>
            </a:r>
          </a:p>
          <a:p>
            <a:pPr marL="285750" indent="-285750">
              <a:buFont typeface="Arial" panose="020B0604020202020204" pitchFamily="34" charset="0"/>
              <a:buChar char="•"/>
            </a:pPr>
            <a:endParaRPr lang="en-US" dirty="0">
              <a:solidFill>
                <a:schemeClr val="bg1">
                  <a:lumMod val="95000"/>
                </a:schemeClr>
              </a:solidFill>
            </a:endParaRPr>
          </a:p>
        </p:txBody>
      </p:sp>
      <p:pic>
        <p:nvPicPr>
          <p:cNvPr id="19" name="Graphic 18" descr="Magnifying glass">
            <a:hlinkClick r:id="rId4" action="ppaction://hlinksldjump"/>
            <a:extLst>
              <a:ext uri="{FF2B5EF4-FFF2-40B4-BE49-F238E27FC236}">
                <a16:creationId xmlns:a16="http://schemas.microsoft.com/office/drawing/2014/main" id="{28FF7E99-4B85-446B-92FD-8C30365008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4174" y="4713393"/>
            <a:ext cx="425067" cy="425067"/>
          </a:xfrm>
          <a:prstGeom prst="rect">
            <a:avLst/>
          </a:prstGeom>
        </p:spPr>
      </p:pic>
    </p:spTree>
    <p:extLst>
      <p:ext uri="{BB962C8B-B14F-4D97-AF65-F5344CB8AC3E}">
        <p14:creationId xmlns:p14="http://schemas.microsoft.com/office/powerpoint/2010/main" val="4231269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04CB9D-8B07-47C7-9BAB-C8452B9E51B3}"/>
              </a:ext>
            </a:extLst>
          </p:cNvPr>
          <p:cNvPicPr>
            <a:picLocks noChangeAspect="1"/>
          </p:cNvPicPr>
          <p:nvPr/>
        </p:nvPicPr>
        <p:blipFill>
          <a:blip r:embed="rId2"/>
          <a:stretch>
            <a:fillRect/>
          </a:stretch>
        </p:blipFill>
        <p:spPr>
          <a:xfrm>
            <a:off x="197645" y="1300092"/>
            <a:ext cx="4088605" cy="2221230"/>
          </a:xfrm>
          <a:prstGeom prst="rect">
            <a:avLst/>
          </a:prstGeom>
        </p:spPr>
      </p:pic>
      <p:pic>
        <p:nvPicPr>
          <p:cNvPr id="8" name="Picture 7">
            <a:extLst>
              <a:ext uri="{FF2B5EF4-FFF2-40B4-BE49-F238E27FC236}">
                <a16:creationId xmlns:a16="http://schemas.microsoft.com/office/drawing/2014/main" id="{90324FBA-CB37-49F0-856E-AA35A1F9BDAC}"/>
              </a:ext>
            </a:extLst>
          </p:cNvPr>
          <p:cNvPicPr>
            <a:picLocks noChangeAspect="1"/>
          </p:cNvPicPr>
          <p:nvPr/>
        </p:nvPicPr>
        <p:blipFill>
          <a:blip r:embed="rId3"/>
          <a:stretch>
            <a:fillRect/>
          </a:stretch>
        </p:blipFill>
        <p:spPr>
          <a:xfrm>
            <a:off x="4286250" y="1300092"/>
            <a:ext cx="3876675" cy="2150512"/>
          </a:xfrm>
          <a:prstGeom prst="rect">
            <a:avLst/>
          </a:prstGeom>
        </p:spPr>
      </p:pic>
      <p:pic>
        <p:nvPicPr>
          <p:cNvPr id="9" name="Picture 8">
            <a:extLst>
              <a:ext uri="{FF2B5EF4-FFF2-40B4-BE49-F238E27FC236}">
                <a16:creationId xmlns:a16="http://schemas.microsoft.com/office/drawing/2014/main" id="{F987BB75-403B-4ED9-B8CA-E1A368AB0358}"/>
              </a:ext>
            </a:extLst>
          </p:cNvPr>
          <p:cNvPicPr>
            <a:picLocks noChangeAspect="1"/>
          </p:cNvPicPr>
          <p:nvPr/>
        </p:nvPicPr>
        <p:blipFill>
          <a:blip r:embed="rId4"/>
          <a:stretch>
            <a:fillRect/>
          </a:stretch>
        </p:blipFill>
        <p:spPr>
          <a:xfrm>
            <a:off x="66676" y="3521322"/>
            <a:ext cx="4219574" cy="2342578"/>
          </a:xfrm>
          <a:prstGeom prst="rect">
            <a:avLst/>
          </a:prstGeom>
        </p:spPr>
      </p:pic>
      <p:pic>
        <p:nvPicPr>
          <p:cNvPr id="10" name="Picture 9">
            <a:extLst>
              <a:ext uri="{FF2B5EF4-FFF2-40B4-BE49-F238E27FC236}">
                <a16:creationId xmlns:a16="http://schemas.microsoft.com/office/drawing/2014/main" id="{83D2E303-3132-4914-95C2-F84B756E9392}"/>
              </a:ext>
            </a:extLst>
          </p:cNvPr>
          <p:cNvPicPr>
            <a:picLocks noChangeAspect="1"/>
          </p:cNvPicPr>
          <p:nvPr/>
        </p:nvPicPr>
        <p:blipFill>
          <a:blip r:embed="rId5"/>
          <a:stretch>
            <a:fillRect/>
          </a:stretch>
        </p:blipFill>
        <p:spPr>
          <a:xfrm>
            <a:off x="4257919" y="3643736"/>
            <a:ext cx="3905006" cy="2486025"/>
          </a:xfrm>
          <a:prstGeom prst="rect">
            <a:avLst/>
          </a:prstGeom>
        </p:spPr>
      </p:pic>
      <p:cxnSp>
        <p:nvCxnSpPr>
          <p:cNvPr id="13" name="Straight Connector 12">
            <a:extLst>
              <a:ext uri="{FF2B5EF4-FFF2-40B4-BE49-F238E27FC236}">
                <a16:creationId xmlns:a16="http://schemas.microsoft.com/office/drawing/2014/main" id="{78F23DE0-DB8F-43E1-B972-7A090AC6FA30}"/>
              </a:ext>
            </a:extLst>
          </p:cNvPr>
          <p:cNvCxnSpPr/>
          <p:nvPr/>
        </p:nvCxnSpPr>
        <p:spPr>
          <a:xfrm>
            <a:off x="66676" y="3810000"/>
            <a:ext cx="8096249" cy="95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916943-9A34-42BE-A561-5F1F40C89301}"/>
              </a:ext>
            </a:extLst>
          </p:cNvPr>
          <p:cNvCxnSpPr/>
          <p:nvPr/>
        </p:nvCxnSpPr>
        <p:spPr>
          <a:xfrm>
            <a:off x="4128117" y="1367161"/>
            <a:ext cx="0" cy="4762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BDF1014-E8BF-402B-8A6C-21E83B51D161}"/>
              </a:ext>
            </a:extLst>
          </p:cNvPr>
          <p:cNvSpPr txBox="1"/>
          <p:nvPr/>
        </p:nvSpPr>
        <p:spPr>
          <a:xfrm>
            <a:off x="197645" y="577049"/>
            <a:ext cx="9612165" cy="461665"/>
          </a:xfrm>
          <a:prstGeom prst="rect">
            <a:avLst/>
          </a:prstGeom>
          <a:noFill/>
        </p:spPr>
        <p:txBody>
          <a:bodyPr wrap="square" rtlCol="0">
            <a:spAutoFit/>
          </a:bodyPr>
          <a:lstStyle/>
          <a:p>
            <a:r>
              <a:rPr lang="en-US" sz="2400" dirty="0"/>
              <a:t>Finding</a:t>
            </a:r>
            <a:r>
              <a:rPr lang="en-US" sz="2000" dirty="0"/>
              <a:t>: </a:t>
            </a:r>
            <a:r>
              <a:rPr lang="en-US" sz="2400" dirty="0"/>
              <a:t>Coach ranking </a:t>
            </a:r>
            <a:r>
              <a:rPr lang="en-US" sz="2000" dirty="0"/>
              <a:t>difference is more decisive than </a:t>
            </a:r>
            <a:r>
              <a:rPr lang="en-US" sz="2400" dirty="0"/>
              <a:t>seed difference</a:t>
            </a:r>
            <a:endParaRPr lang="en-US" sz="2000" dirty="0"/>
          </a:p>
        </p:txBody>
      </p:sp>
      <p:sp>
        <p:nvSpPr>
          <p:cNvPr id="20" name="TextBox 19">
            <a:extLst>
              <a:ext uri="{FF2B5EF4-FFF2-40B4-BE49-F238E27FC236}">
                <a16:creationId xmlns:a16="http://schemas.microsoft.com/office/drawing/2014/main" id="{54DB0D2A-19E5-4621-B340-A57046244BA8}"/>
              </a:ext>
            </a:extLst>
          </p:cNvPr>
          <p:cNvSpPr txBox="1"/>
          <p:nvPr/>
        </p:nvSpPr>
        <p:spPr>
          <a:xfrm>
            <a:off x="8460419" y="1655138"/>
            <a:ext cx="3417903" cy="4247317"/>
          </a:xfrm>
          <a:prstGeom prst="rect">
            <a:avLst/>
          </a:prstGeom>
          <a:noFill/>
        </p:spPr>
        <p:txBody>
          <a:bodyPr wrap="square" rtlCol="0">
            <a:spAutoFit/>
          </a:bodyPr>
          <a:lstStyle/>
          <a:p>
            <a:r>
              <a:rPr lang="en-US" dirty="0"/>
              <a:t>From 2 left pictures:</a:t>
            </a:r>
          </a:p>
          <a:p>
            <a:pPr marL="285750" indent="-285750">
              <a:buFont typeface="Wingdings" panose="05000000000000000000" pitchFamily="2" charset="2"/>
              <a:buChar char="Ø"/>
            </a:pPr>
            <a:r>
              <a:rPr lang="en-US" dirty="0"/>
              <a:t>The winning probability changes more monotonically with coach ranking than seed ranking.</a:t>
            </a:r>
          </a:p>
          <a:p>
            <a:pPr marL="285750" indent="-285750">
              <a:buFont typeface="Wingdings" panose="05000000000000000000" pitchFamily="2" charset="2"/>
              <a:buChar char="Ø"/>
            </a:pPr>
            <a:r>
              <a:rPr lang="en-US" dirty="0"/>
              <a:t>However, seed difference distributed more evenly, since many coach ranking is initially unknown. </a:t>
            </a:r>
          </a:p>
          <a:p>
            <a:endParaRPr lang="en-US" dirty="0"/>
          </a:p>
          <a:p>
            <a:r>
              <a:rPr lang="en-US" dirty="0"/>
              <a:t>From 2 right pictures:</a:t>
            </a:r>
          </a:p>
          <a:p>
            <a:pPr marL="285750" indent="-285750">
              <a:buFont typeface="Wingdings" panose="05000000000000000000" pitchFamily="2" charset="2"/>
              <a:buChar char="Ø"/>
            </a:pPr>
            <a:r>
              <a:rPr lang="en-US" dirty="0"/>
              <a:t>Blue area represents potential variation range. The area with coach ranking has less chaos than seed ranking</a:t>
            </a:r>
          </a:p>
        </p:txBody>
      </p:sp>
    </p:spTree>
    <p:extLst>
      <p:ext uri="{BB962C8B-B14F-4D97-AF65-F5344CB8AC3E}">
        <p14:creationId xmlns:p14="http://schemas.microsoft.com/office/powerpoint/2010/main" val="1137606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3624-2129-41A2-9EF4-679730FF620C}"/>
              </a:ext>
            </a:extLst>
          </p:cNvPr>
          <p:cNvSpPr>
            <a:spLocks noGrp="1"/>
          </p:cNvSpPr>
          <p:nvPr>
            <p:ph type="title"/>
          </p:nvPr>
        </p:nvSpPr>
        <p:spPr>
          <a:xfrm>
            <a:off x="739172" y="108570"/>
            <a:ext cx="10515600" cy="1325563"/>
          </a:xfrm>
        </p:spPr>
        <p:txBody>
          <a:bodyPr/>
          <a:lstStyle/>
          <a:p>
            <a:r>
              <a:rPr lang="en-US" dirty="0"/>
              <a:t>Permutating magic features</a:t>
            </a:r>
          </a:p>
        </p:txBody>
      </p:sp>
      <p:pic>
        <p:nvPicPr>
          <p:cNvPr id="5" name="Content Placeholder 4">
            <a:extLst>
              <a:ext uri="{FF2B5EF4-FFF2-40B4-BE49-F238E27FC236}">
                <a16:creationId xmlns:a16="http://schemas.microsoft.com/office/drawing/2014/main" id="{D76535FF-495D-4DCA-9DC5-AE592C4B5B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295" y="2642067"/>
            <a:ext cx="3511091" cy="2296465"/>
          </a:xfrm>
        </p:spPr>
      </p:pic>
      <p:pic>
        <p:nvPicPr>
          <p:cNvPr id="6" name="Picture 5">
            <a:extLst>
              <a:ext uri="{FF2B5EF4-FFF2-40B4-BE49-F238E27FC236}">
                <a16:creationId xmlns:a16="http://schemas.microsoft.com/office/drawing/2014/main" id="{ECE9F0AD-A76B-40C9-907D-61164E77C30E}"/>
              </a:ext>
            </a:extLst>
          </p:cNvPr>
          <p:cNvPicPr>
            <a:picLocks noChangeAspect="1"/>
          </p:cNvPicPr>
          <p:nvPr/>
        </p:nvPicPr>
        <p:blipFill>
          <a:blip r:embed="rId3"/>
          <a:stretch>
            <a:fillRect/>
          </a:stretch>
        </p:blipFill>
        <p:spPr>
          <a:xfrm>
            <a:off x="4650954" y="1279840"/>
            <a:ext cx="4026321" cy="2510459"/>
          </a:xfrm>
          <a:prstGeom prst="rect">
            <a:avLst/>
          </a:prstGeom>
        </p:spPr>
      </p:pic>
      <p:grpSp>
        <p:nvGrpSpPr>
          <p:cNvPr id="17" name="Group 16">
            <a:extLst>
              <a:ext uri="{FF2B5EF4-FFF2-40B4-BE49-F238E27FC236}">
                <a16:creationId xmlns:a16="http://schemas.microsoft.com/office/drawing/2014/main" id="{6623A00C-8850-435B-ADB4-304EBA6528D6}"/>
              </a:ext>
            </a:extLst>
          </p:cNvPr>
          <p:cNvGrpSpPr/>
          <p:nvPr/>
        </p:nvGrpSpPr>
        <p:grpSpPr>
          <a:xfrm>
            <a:off x="4802445" y="3790299"/>
            <a:ext cx="3179505" cy="2867676"/>
            <a:chOff x="3328987" y="814387"/>
            <a:chExt cx="5534025" cy="5229225"/>
          </a:xfrm>
        </p:grpSpPr>
        <p:pic>
          <p:nvPicPr>
            <p:cNvPr id="18" name="Picture 17">
              <a:extLst>
                <a:ext uri="{FF2B5EF4-FFF2-40B4-BE49-F238E27FC236}">
                  <a16:creationId xmlns:a16="http://schemas.microsoft.com/office/drawing/2014/main" id="{672A7D33-9900-4301-86C2-CCDA30B10AC6}"/>
                </a:ext>
              </a:extLst>
            </p:cNvPr>
            <p:cNvPicPr>
              <a:picLocks noChangeAspect="1"/>
            </p:cNvPicPr>
            <p:nvPr/>
          </p:nvPicPr>
          <p:blipFill>
            <a:blip r:embed="rId4"/>
            <a:stretch>
              <a:fillRect/>
            </a:stretch>
          </p:blipFill>
          <p:spPr>
            <a:xfrm>
              <a:off x="3328987" y="814387"/>
              <a:ext cx="5534025" cy="5229225"/>
            </a:xfrm>
            <a:prstGeom prst="rect">
              <a:avLst/>
            </a:prstGeom>
          </p:spPr>
        </p:pic>
        <p:pic>
          <p:nvPicPr>
            <p:cNvPr id="19" name="Picture 18">
              <a:extLst>
                <a:ext uri="{FF2B5EF4-FFF2-40B4-BE49-F238E27FC236}">
                  <a16:creationId xmlns:a16="http://schemas.microsoft.com/office/drawing/2014/main" id="{CF9FF204-2D9F-4EB0-B629-E45D40C84119}"/>
                </a:ext>
              </a:extLst>
            </p:cNvPr>
            <p:cNvPicPr>
              <a:picLocks noChangeAspect="1"/>
            </p:cNvPicPr>
            <p:nvPr/>
          </p:nvPicPr>
          <p:blipFill>
            <a:blip r:embed="rId5"/>
            <a:stretch>
              <a:fillRect/>
            </a:stretch>
          </p:blipFill>
          <p:spPr>
            <a:xfrm>
              <a:off x="3604108" y="1081174"/>
              <a:ext cx="5168294" cy="4601269"/>
            </a:xfrm>
            <a:prstGeom prst="rect">
              <a:avLst/>
            </a:prstGeom>
          </p:spPr>
        </p:pic>
      </p:grpSp>
      <p:sp>
        <p:nvSpPr>
          <p:cNvPr id="20" name="Arrow: Right 19">
            <a:extLst>
              <a:ext uri="{FF2B5EF4-FFF2-40B4-BE49-F238E27FC236}">
                <a16:creationId xmlns:a16="http://schemas.microsoft.com/office/drawing/2014/main" id="{C34943B6-BEAC-479A-A563-6E895E68800C}"/>
              </a:ext>
            </a:extLst>
          </p:cNvPr>
          <p:cNvSpPr/>
          <p:nvPr/>
        </p:nvSpPr>
        <p:spPr>
          <a:xfrm rot="19189636">
            <a:off x="3762375" y="2181225"/>
            <a:ext cx="888579" cy="628650"/>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B9B60F5B-D30D-42D0-9F6A-B8E58F83AB45}"/>
              </a:ext>
            </a:extLst>
          </p:cNvPr>
          <p:cNvSpPr/>
          <p:nvPr/>
        </p:nvSpPr>
        <p:spPr>
          <a:xfrm rot="2385417">
            <a:off x="3852380" y="4520532"/>
            <a:ext cx="888579" cy="628650"/>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3CC987-1BD6-4385-A257-1F3265A5B448}"/>
              </a:ext>
            </a:extLst>
          </p:cNvPr>
          <p:cNvSpPr txBox="1"/>
          <p:nvPr/>
        </p:nvSpPr>
        <p:spPr>
          <a:xfrm>
            <a:off x="754602" y="2139518"/>
            <a:ext cx="2494625" cy="369332"/>
          </a:xfrm>
          <a:prstGeom prst="rect">
            <a:avLst/>
          </a:prstGeom>
          <a:noFill/>
        </p:spPr>
        <p:txBody>
          <a:bodyPr wrap="square" rtlCol="0">
            <a:spAutoFit/>
          </a:bodyPr>
          <a:lstStyle/>
          <a:p>
            <a:r>
              <a:rPr lang="en-US" dirty="0"/>
              <a:t>Pre analysis</a:t>
            </a:r>
          </a:p>
        </p:txBody>
      </p:sp>
      <p:sp>
        <p:nvSpPr>
          <p:cNvPr id="23" name="TextBox 22">
            <a:extLst>
              <a:ext uri="{FF2B5EF4-FFF2-40B4-BE49-F238E27FC236}">
                <a16:creationId xmlns:a16="http://schemas.microsoft.com/office/drawing/2014/main" id="{EA1A4A43-C81A-437C-8158-8F5F9458931D}"/>
              </a:ext>
            </a:extLst>
          </p:cNvPr>
          <p:cNvSpPr txBox="1"/>
          <p:nvPr/>
        </p:nvSpPr>
        <p:spPr>
          <a:xfrm rot="19136155">
            <a:off x="3325895" y="1890003"/>
            <a:ext cx="1544014" cy="369332"/>
          </a:xfrm>
          <a:prstGeom prst="rect">
            <a:avLst/>
          </a:prstGeom>
          <a:noFill/>
        </p:spPr>
        <p:txBody>
          <a:bodyPr wrap="square" rtlCol="0">
            <a:spAutoFit/>
          </a:bodyPr>
          <a:lstStyle/>
          <a:p>
            <a:r>
              <a:rPr lang="en-US" dirty="0"/>
              <a:t>modeling</a:t>
            </a:r>
          </a:p>
        </p:txBody>
      </p:sp>
      <p:sp>
        <p:nvSpPr>
          <p:cNvPr id="25" name="TextBox 24">
            <a:extLst>
              <a:ext uri="{FF2B5EF4-FFF2-40B4-BE49-F238E27FC236}">
                <a16:creationId xmlns:a16="http://schemas.microsoft.com/office/drawing/2014/main" id="{67B1CB35-499A-4B90-B14C-00BF2B4AA33C}"/>
              </a:ext>
            </a:extLst>
          </p:cNvPr>
          <p:cNvSpPr txBox="1"/>
          <p:nvPr/>
        </p:nvSpPr>
        <p:spPr>
          <a:xfrm rot="2646254">
            <a:off x="3493180" y="5039469"/>
            <a:ext cx="1544014" cy="369332"/>
          </a:xfrm>
          <a:prstGeom prst="rect">
            <a:avLst/>
          </a:prstGeom>
          <a:noFill/>
        </p:spPr>
        <p:txBody>
          <a:bodyPr wrap="square" rtlCol="0">
            <a:spAutoFit/>
          </a:bodyPr>
          <a:lstStyle/>
          <a:p>
            <a:r>
              <a:rPr lang="en-US" dirty="0"/>
              <a:t>modeling</a:t>
            </a:r>
          </a:p>
        </p:txBody>
      </p:sp>
      <p:sp>
        <p:nvSpPr>
          <p:cNvPr id="26" name="TextBox 25">
            <a:extLst>
              <a:ext uri="{FF2B5EF4-FFF2-40B4-BE49-F238E27FC236}">
                <a16:creationId xmlns:a16="http://schemas.microsoft.com/office/drawing/2014/main" id="{9FD2D390-8AF2-49B9-9585-F8081E87F1D1}"/>
              </a:ext>
            </a:extLst>
          </p:cNvPr>
          <p:cNvSpPr txBox="1"/>
          <p:nvPr/>
        </p:nvSpPr>
        <p:spPr>
          <a:xfrm>
            <a:off x="8614038" y="1475883"/>
            <a:ext cx="3220667"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left picture is the pre-analysis of </a:t>
            </a:r>
            <a:r>
              <a:rPr lang="en-US" dirty="0" err="1"/>
              <a:t>gp</a:t>
            </a:r>
            <a:r>
              <a:rPr lang="en-US" dirty="0"/>
              <a:t> features correlation.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right pictures are </a:t>
            </a:r>
            <a:r>
              <a:rPr lang="en-US" dirty="0" err="1"/>
              <a:t>gp</a:t>
            </a:r>
            <a:r>
              <a:rPr lang="en-US" dirty="0"/>
              <a:t> features interaction considering output value.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find that :</a:t>
            </a:r>
          </a:p>
          <a:p>
            <a:pPr marL="285750" indent="-285750">
              <a:buFont typeface="Wingdings" panose="05000000000000000000" pitchFamily="2" charset="2"/>
              <a:buChar char="Ø"/>
            </a:pPr>
            <a:r>
              <a:rPr lang="en-US" dirty="0"/>
              <a:t>The correlation becomes less monotonical. It is only significant in a certain range.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Outside that range, we should consider more about original features.</a:t>
            </a:r>
          </a:p>
        </p:txBody>
      </p:sp>
      <p:cxnSp>
        <p:nvCxnSpPr>
          <p:cNvPr id="28" name="Straight Connector 27">
            <a:extLst>
              <a:ext uri="{FF2B5EF4-FFF2-40B4-BE49-F238E27FC236}">
                <a16:creationId xmlns:a16="http://schemas.microsoft.com/office/drawing/2014/main" id="{0B922337-1554-4B6E-9D70-0D4F8495148B}"/>
              </a:ext>
            </a:extLst>
          </p:cNvPr>
          <p:cNvCxnSpPr/>
          <p:nvPr/>
        </p:nvCxnSpPr>
        <p:spPr>
          <a:xfrm>
            <a:off x="4650954" y="3790299"/>
            <a:ext cx="40263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92C8F4-29DC-49F9-AC4E-5BDE18606ECF}"/>
              </a:ext>
            </a:extLst>
          </p:cNvPr>
          <p:cNvCxnSpPr/>
          <p:nvPr/>
        </p:nvCxnSpPr>
        <p:spPr>
          <a:xfrm>
            <a:off x="4801284" y="3790299"/>
            <a:ext cx="0" cy="2867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59BB9D-5755-4D52-AF01-69D6FA0E546B}"/>
              </a:ext>
            </a:extLst>
          </p:cNvPr>
          <p:cNvCxnSpPr/>
          <p:nvPr/>
        </p:nvCxnSpPr>
        <p:spPr>
          <a:xfrm>
            <a:off x="4839245" y="6657975"/>
            <a:ext cx="3142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30665B-529D-440C-865C-3F170E2E855F}"/>
              </a:ext>
            </a:extLst>
          </p:cNvPr>
          <p:cNvCxnSpPr/>
          <p:nvPr/>
        </p:nvCxnSpPr>
        <p:spPr>
          <a:xfrm>
            <a:off x="7981950" y="3790299"/>
            <a:ext cx="0" cy="2867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A11DB1-8C91-4F2B-A4CB-2AD6B8DD2A24}"/>
              </a:ext>
            </a:extLst>
          </p:cNvPr>
          <p:cNvCxnSpPr/>
          <p:nvPr/>
        </p:nvCxnSpPr>
        <p:spPr>
          <a:xfrm>
            <a:off x="4650954" y="1279840"/>
            <a:ext cx="40263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377E658-E931-4BDE-9F71-7160D9D364C3}"/>
              </a:ext>
            </a:extLst>
          </p:cNvPr>
          <p:cNvCxnSpPr/>
          <p:nvPr/>
        </p:nvCxnSpPr>
        <p:spPr>
          <a:xfrm>
            <a:off x="8677275" y="1279840"/>
            <a:ext cx="0" cy="2510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570D9CF-2075-4BFC-813B-52052299F555}"/>
              </a:ext>
            </a:extLst>
          </p:cNvPr>
          <p:cNvCxnSpPr/>
          <p:nvPr/>
        </p:nvCxnSpPr>
        <p:spPr>
          <a:xfrm>
            <a:off x="4650954" y="1279840"/>
            <a:ext cx="0" cy="2510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3734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1065</Words>
  <Application>Microsoft Office PowerPoint</Application>
  <PresentationFormat>Widescreen</PresentationFormat>
  <Paragraphs>155</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March Data Crunch Madness</vt:lpstr>
      <vt:lpstr>Introduction</vt:lpstr>
      <vt:lpstr>Flow Chart</vt:lpstr>
      <vt:lpstr>Independent and dependent variables</vt:lpstr>
      <vt:lpstr>Generated Magic Features </vt:lpstr>
      <vt:lpstr>Baseline </vt:lpstr>
      <vt:lpstr>Best single model explanation --features</vt:lpstr>
      <vt:lpstr>PowerPoint Presentation</vt:lpstr>
      <vt:lpstr>Permutating magic features</vt:lpstr>
      <vt:lpstr>Multiple models stacking prediction</vt:lpstr>
      <vt:lpstr>Game analysis</vt:lpstr>
      <vt:lpstr>SHAP value analysis</vt:lpstr>
      <vt:lpstr>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March Data Crunch Madness</dc:title>
  <dc:creator>Tiange Li</dc:creator>
  <cp:lastModifiedBy>Tiange Li</cp:lastModifiedBy>
  <cp:revision>9</cp:revision>
  <dcterms:created xsi:type="dcterms:W3CDTF">2019-03-28T02:29:25Z</dcterms:created>
  <dcterms:modified xsi:type="dcterms:W3CDTF">2019-03-28T03:28:10Z</dcterms:modified>
</cp:coreProperties>
</file>